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32"/>
  </p:notesMasterIdLst>
  <p:sldIdLst>
    <p:sldId id="256" r:id="rId2"/>
    <p:sldId id="293" r:id="rId3"/>
    <p:sldId id="257" r:id="rId4"/>
    <p:sldId id="260" r:id="rId5"/>
    <p:sldId id="261" r:id="rId6"/>
    <p:sldId id="271" r:id="rId7"/>
    <p:sldId id="262" r:id="rId8"/>
    <p:sldId id="263" r:id="rId9"/>
    <p:sldId id="264" r:id="rId10"/>
    <p:sldId id="273" r:id="rId11"/>
    <p:sldId id="292" r:id="rId12"/>
    <p:sldId id="277" r:id="rId13"/>
    <p:sldId id="294" r:id="rId14"/>
    <p:sldId id="283" r:id="rId15"/>
    <p:sldId id="279" r:id="rId16"/>
    <p:sldId id="286" r:id="rId17"/>
    <p:sldId id="295" r:id="rId18"/>
    <p:sldId id="287" r:id="rId19"/>
    <p:sldId id="284" r:id="rId20"/>
    <p:sldId id="282" r:id="rId21"/>
    <p:sldId id="298" r:id="rId22"/>
    <p:sldId id="299" r:id="rId23"/>
    <p:sldId id="296" r:id="rId24"/>
    <p:sldId id="297" r:id="rId25"/>
    <p:sldId id="288" r:id="rId26"/>
    <p:sldId id="258" r:id="rId27"/>
    <p:sldId id="300" r:id="rId28"/>
    <p:sldId id="266" r:id="rId29"/>
    <p:sldId id="290" r:id="rId30"/>
    <p:sldId id="29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45A08-9191-4FD8-9E5A-898811D54A0E}" type="datetimeFigureOut">
              <a:rPr kumimoji="1" lang="ja-JP" altLang="en-US" smtClean="0"/>
              <a:t>2024/2/19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C596C-BF4B-48D0-AC4F-106AAB5A5BD4}" type="slidenum">
              <a:rPr kumimoji="1" lang="ja-JP" altLang="en-US" smtClean="0"/>
              <a:t>‹#›</a:t>
            </a:fld>
            <a:endParaRPr kumimoji="1" lang="ja-JP" altLang="en-US"/>
          </a:p>
        </p:txBody>
      </p:sp>
    </p:spTree>
    <p:extLst>
      <p:ext uri="{BB962C8B-B14F-4D97-AF65-F5344CB8AC3E}">
        <p14:creationId xmlns:p14="http://schemas.microsoft.com/office/powerpoint/2010/main" val="22818626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7E444EF-F0DB-4277-B252-8DC64F2B7F66}"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160596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7E444EF-F0DB-4277-B252-8DC64F2B7F66}"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960026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7E444EF-F0DB-4277-B252-8DC64F2B7F66}"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1108696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7E444EF-F0DB-4277-B252-8DC64F2B7F66}"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1365331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7E444EF-F0DB-4277-B252-8DC64F2B7F66}"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299566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7E444EF-F0DB-4277-B252-8DC64F2B7F66}"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625629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7E444EF-F0DB-4277-B252-8DC64F2B7F66}" type="datetimeFigureOut">
              <a:rPr kumimoji="1" lang="ja-JP" altLang="en-US" smtClean="0"/>
              <a:t>2024/2/19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292815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7E444EF-F0DB-4277-B252-8DC64F2B7F66}" type="datetimeFigureOut">
              <a:rPr kumimoji="1" lang="ja-JP" altLang="en-US" smtClean="0"/>
              <a:t>2024/2/19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4040608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E444EF-F0DB-4277-B252-8DC64F2B7F66}" type="datetimeFigureOut">
              <a:rPr kumimoji="1" lang="ja-JP" altLang="en-US" smtClean="0"/>
              <a:t>2024/2/19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323706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7E444EF-F0DB-4277-B252-8DC64F2B7F66}"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4131057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7E444EF-F0DB-4277-B252-8DC64F2B7F66}"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2729776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444EF-F0DB-4277-B252-8DC64F2B7F66}" type="datetimeFigureOut">
              <a:rPr kumimoji="1" lang="ja-JP" altLang="en-US" smtClean="0"/>
              <a:t>2024/2/19</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5FCAC-2DBC-4D60-9AC7-23D5C5FE8C2E}" type="slidenum">
              <a:rPr kumimoji="1" lang="ja-JP" altLang="en-US" smtClean="0"/>
              <a:t>‹#›</a:t>
            </a:fld>
            <a:endParaRPr kumimoji="1" lang="ja-JP" altLang="en-US"/>
          </a:p>
        </p:txBody>
      </p:sp>
    </p:spTree>
    <p:extLst>
      <p:ext uri="{BB962C8B-B14F-4D97-AF65-F5344CB8AC3E}">
        <p14:creationId xmlns:p14="http://schemas.microsoft.com/office/powerpoint/2010/main" val="260358321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office54.net/python/scraping/selenium-edge-control" TargetMode="External"/><Relationship Id="rId2" Type="http://schemas.openxmlformats.org/officeDocument/2006/relationships/hyperlink" Target="https://yuki.world/python-chrome-driver-version-error/"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mwkexcelfriend.com/python-selenium/"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qiita.com/VA_nakatsu/items/0095755dc48ad7e86e2f"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eb-tweets.com/python/how-to-click-for-python-selenium/#xpath" TargetMode="External"/><Relationship Id="rId2" Type="http://schemas.openxmlformats.org/officeDocument/2006/relationships/hyperlink" Target="https://mwkexcelfriend.com/python-selenium/" TargetMode="External"/><Relationship Id="rId1" Type="http://schemas.openxmlformats.org/officeDocument/2006/relationships/slideLayout" Target="../slideLayouts/slideLayout7.xml"/><Relationship Id="rId6" Type="http://schemas.openxmlformats.org/officeDocument/2006/relationships/hyperlink" Target="https://4travel.jp/"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hyperlink" Target="https://senablog.com/python-selenium-browser/" TargetMode="External"/><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sukerou.com/2021/09/pythonselenium.html" TargetMode="External"/><Relationship Id="rId2" Type="http://schemas.openxmlformats.org/officeDocument/2006/relationships/hyperlink" Target="https://webtan.impress.co.jp/e/2017/09/11/26820" TargetMode="External"/><Relationship Id="rId1" Type="http://schemas.openxmlformats.org/officeDocument/2006/relationships/slideLayout" Target="../slideLayouts/slideLayout7.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blog.codecamp.jp/html_form01" TargetMode="External"/><Relationship Id="rId2" Type="http://schemas.openxmlformats.org/officeDocument/2006/relationships/image" Target="../media/image21.emf"/><Relationship Id="rId1" Type="http://schemas.openxmlformats.org/officeDocument/2006/relationships/slideLayout" Target="../slideLayouts/slideLayout7.xml"/><Relationship Id="rId4" Type="http://schemas.openxmlformats.org/officeDocument/2006/relationships/hyperlink" Target="https://magazine.techacademy.jp/magazine/9803"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itsakura.com/network-http-get-post" TargetMode="Externa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konoti.com/website/html-css/get-post.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video.unext.jp/browse/genre/MNU0000131/MNU0000141"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sidethree.co.jp/blog/memo/202112-1.html" TargetMode="Externa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E4A8BC-3CBC-491F-BF6B-018506B0A0FE}"/>
              </a:ext>
            </a:extLst>
          </p:cNvPr>
          <p:cNvSpPr txBox="1"/>
          <p:nvPr/>
        </p:nvSpPr>
        <p:spPr>
          <a:xfrm>
            <a:off x="365294" y="2566252"/>
            <a:ext cx="890500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ブラウザを無人で操作するクローラー</a:t>
            </a:r>
          </a:p>
        </p:txBody>
      </p:sp>
    </p:spTree>
    <p:extLst>
      <p:ext uri="{BB962C8B-B14F-4D97-AF65-F5344CB8AC3E}">
        <p14:creationId xmlns:p14="http://schemas.microsoft.com/office/powerpoint/2010/main" val="103022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C5D2DB5A-DE2A-CCDC-F706-E823B4AD460E}"/>
              </a:ext>
            </a:extLst>
          </p:cNvPr>
          <p:cNvSpPr/>
          <p:nvPr/>
        </p:nvSpPr>
        <p:spPr>
          <a:xfrm>
            <a:off x="4755769" y="3912060"/>
            <a:ext cx="3197733"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B73CE4D-5546-BA32-4E0E-85CD93B6B01C}"/>
              </a:ext>
            </a:extLst>
          </p:cNvPr>
          <p:cNvSpPr txBox="1"/>
          <p:nvPr/>
        </p:nvSpPr>
        <p:spPr>
          <a:xfrm>
            <a:off x="4402613" y="5378538"/>
            <a:ext cx="7008726" cy="1200329"/>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Edge driver </a:t>
            </a:r>
          </a:p>
          <a:p>
            <a:pPr algn="l"/>
            <a:r>
              <a:rPr kumimoji="1" lang="en-US" altLang="ja-JP" sz="2400" dirty="0">
                <a:latin typeface="メイリオ" panose="020B0604030504040204" pitchFamily="50" charset="-128"/>
                <a:ea typeface="メイリオ" panose="020B0604030504040204" pitchFamily="50" charset="-128"/>
              </a:rPr>
              <a:t>: Edge</a:t>
            </a:r>
            <a:r>
              <a:rPr kumimoji="1" lang="ja-JP" altLang="en-US" sz="2400" dirty="0">
                <a:latin typeface="メイリオ" panose="020B0604030504040204" pitchFamily="50" charset="-128"/>
                <a:ea typeface="メイリオ" panose="020B0604030504040204" pitchFamily="50" charset="-128"/>
              </a:rPr>
              <a:t>にプログラムからマウスによる操作イベントを送り込むソフトウエアインターフェース</a:t>
            </a:r>
          </a:p>
        </p:txBody>
      </p:sp>
      <p:sp>
        <p:nvSpPr>
          <p:cNvPr id="7" name="テキスト ボックス 6">
            <a:extLst>
              <a:ext uri="{FF2B5EF4-FFF2-40B4-BE49-F238E27FC236}">
                <a16:creationId xmlns:a16="http://schemas.microsoft.com/office/drawing/2014/main" id="{AFBFBFF8-5337-162E-A4CA-C5DE8B49CCB4}"/>
              </a:ext>
            </a:extLst>
          </p:cNvPr>
          <p:cNvSpPr txBox="1"/>
          <p:nvPr/>
        </p:nvSpPr>
        <p:spPr>
          <a:xfrm>
            <a:off x="1103397" y="4203353"/>
            <a:ext cx="2728632"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プログラム</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 selenium : click!</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DBD851A7-B40C-1442-817C-26DD5B0832C0}"/>
              </a:ext>
            </a:extLst>
          </p:cNvPr>
          <p:cNvSpPr txBox="1"/>
          <p:nvPr/>
        </p:nvSpPr>
        <p:spPr>
          <a:xfrm>
            <a:off x="4988605" y="4083661"/>
            <a:ext cx="2052934" cy="461665"/>
          </a:xfrm>
          <a:prstGeom prst="rect">
            <a:avLst/>
          </a:prstGeom>
          <a:noFill/>
        </p:spPr>
        <p:txBody>
          <a:bodyPr wrap="none" rtlCol="0">
            <a:spAutoFit/>
          </a:bodyPr>
          <a:lstStyle/>
          <a:p>
            <a:pPr algn="l"/>
            <a:r>
              <a:rPr kumimoji="1" lang="en-US" altLang="ja-JP" sz="2400" b="1" dirty="0">
                <a:solidFill>
                  <a:schemeClr val="bg1"/>
                </a:solidFill>
                <a:latin typeface="メイリオ" panose="020B0604030504040204" pitchFamily="50" charset="-128"/>
                <a:ea typeface="メイリオ" panose="020B0604030504040204" pitchFamily="50" charset="-128"/>
              </a:rPr>
              <a:t>Edge driver</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B2E20F55-9216-B334-07AC-381420C51EE4}"/>
              </a:ext>
            </a:extLst>
          </p:cNvPr>
          <p:cNvSpPr txBox="1"/>
          <p:nvPr/>
        </p:nvSpPr>
        <p:spPr>
          <a:xfrm>
            <a:off x="9516828" y="1051601"/>
            <a:ext cx="203292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http request</a:t>
            </a:r>
            <a:endParaRPr kumimoji="1" lang="ja-JP" altLang="en-US" sz="2400" dirty="0">
              <a:latin typeface="メイリオ" panose="020B0604030504040204" pitchFamily="50" charset="-128"/>
              <a:ea typeface="メイリオ" panose="020B0604030504040204" pitchFamily="50" charset="-128"/>
            </a:endParaRPr>
          </a:p>
        </p:txBody>
      </p:sp>
      <p:pic>
        <p:nvPicPr>
          <p:cNvPr id="12" name="Picture 2" descr="「パソコン イラスト」の画像検索結果">
            <a:extLst>
              <a:ext uri="{FF2B5EF4-FFF2-40B4-BE49-F238E27FC236}">
                <a16:creationId xmlns:a16="http://schemas.microsoft.com/office/drawing/2014/main" id="{AD05D613-ECAE-93CC-0C37-F3E91D1D5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1701" y="809785"/>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extLst>
              <a:ext uri="{FF2B5EF4-FFF2-40B4-BE49-F238E27FC236}">
                <a16:creationId xmlns:a16="http://schemas.microsoft.com/office/drawing/2014/main" id="{265F4C04-DA0E-6BC6-68C7-13DFE791BCF2}"/>
              </a:ext>
            </a:extLst>
          </p:cNvPr>
          <p:cNvPicPr>
            <a:picLocks noChangeAspect="1"/>
          </p:cNvPicPr>
          <p:nvPr/>
        </p:nvPicPr>
        <p:blipFill>
          <a:blip r:embed="rId3"/>
          <a:stretch>
            <a:fillRect/>
          </a:stretch>
        </p:blipFill>
        <p:spPr>
          <a:xfrm>
            <a:off x="7162194" y="1281449"/>
            <a:ext cx="1764141" cy="951319"/>
          </a:xfrm>
          <a:prstGeom prst="rect">
            <a:avLst/>
          </a:prstGeom>
        </p:spPr>
      </p:pic>
      <p:pic>
        <p:nvPicPr>
          <p:cNvPr id="15" name="Picture 2" descr="クリック イラスト【クリックマーク】 | 商用フリー(無料)のイラスト素材なら「イラストマンション」">
            <a:extLst>
              <a:ext uri="{FF2B5EF4-FFF2-40B4-BE49-F238E27FC236}">
                <a16:creationId xmlns:a16="http://schemas.microsoft.com/office/drawing/2014/main" id="{1831006D-D080-97FB-C9A9-202565396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0950" y="1513266"/>
            <a:ext cx="1278294" cy="1278294"/>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右 15">
            <a:extLst>
              <a:ext uri="{FF2B5EF4-FFF2-40B4-BE49-F238E27FC236}">
                <a16:creationId xmlns:a16="http://schemas.microsoft.com/office/drawing/2014/main" id="{C271015F-1902-F58B-791A-36CA7CF67C10}"/>
              </a:ext>
            </a:extLst>
          </p:cNvPr>
          <p:cNvSpPr/>
          <p:nvPr/>
        </p:nvSpPr>
        <p:spPr>
          <a:xfrm>
            <a:off x="3988214" y="4371949"/>
            <a:ext cx="727787" cy="4385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B680AF2B-1788-D0D3-2F08-2EAF8E67CEDB}"/>
              </a:ext>
            </a:extLst>
          </p:cNvPr>
          <p:cNvSpPr txBox="1"/>
          <p:nvPr/>
        </p:nvSpPr>
        <p:spPr>
          <a:xfrm>
            <a:off x="4780651" y="4492663"/>
            <a:ext cx="3564377" cy="707886"/>
          </a:xfrm>
          <a:prstGeom prst="rect">
            <a:avLst/>
          </a:prstGeom>
          <a:noFill/>
        </p:spPr>
        <p:txBody>
          <a:bodyPr wrap="square" rtlCol="0">
            <a:spAutoFit/>
          </a:bodyPr>
          <a:lstStyle/>
          <a:p>
            <a:pPr algn="l"/>
            <a:r>
              <a:rPr kumimoji="1" lang="ja-JP" altLang="en-US" sz="2000" dirty="0">
                <a:solidFill>
                  <a:schemeClr val="bg1"/>
                </a:solidFill>
                <a:latin typeface="メイリオ" panose="020B0604030504040204" pitchFamily="50" charset="-128"/>
                <a:ea typeface="メイリオ" panose="020B0604030504040204" pitchFamily="50" charset="-128"/>
              </a:rPr>
              <a:t>プログラムからのコマンド</a:t>
            </a:r>
            <a:endParaRPr kumimoji="1" lang="en-US" altLang="ja-JP" sz="2000" dirty="0">
              <a:solidFill>
                <a:schemeClr val="bg1"/>
              </a:solidFill>
              <a:latin typeface="メイリオ" panose="020B0604030504040204" pitchFamily="50" charset="-128"/>
              <a:ea typeface="メイリオ" panose="020B0604030504040204" pitchFamily="50" charset="-128"/>
            </a:endParaRPr>
          </a:p>
          <a:p>
            <a:pPr algn="l"/>
            <a:r>
              <a:rPr kumimoji="1" lang="ja-JP" altLang="en-US" sz="2000" dirty="0">
                <a:solidFill>
                  <a:schemeClr val="bg1"/>
                </a:solidFill>
                <a:latin typeface="メイリオ" panose="020B0604030504040204" pitchFamily="50" charset="-128"/>
                <a:ea typeface="メイリオ" panose="020B0604030504040204" pitchFamily="50" charset="-128"/>
              </a:rPr>
              <a:t>をマウスの動作に変換</a:t>
            </a:r>
          </a:p>
        </p:txBody>
      </p:sp>
      <p:sp>
        <p:nvSpPr>
          <p:cNvPr id="18" name="矢印: 右 17">
            <a:extLst>
              <a:ext uri="{FF2B5EF4-FFF2-40B4-BE49-F238E27FC236}">
                <a16:creationId xmlns:a16="http://schemas.microsoft.com/office/drawing/2014/main" id="{6312CD8B-1D50-6B4D-12FA-D7D7D4F44952}"/>
              </a:ext>
            </a:extLst>
          </p:cNvPr>
          <p:cNvSpPr/>
          <p:nvPr/>
        </p:nvSpPr>
        <p:spPr>
          <a:xfrm>
            <a:off x="9408118" y="1437552"/>
            <a:ext cx="2141639" cy="475660"/>
          </a:xfrm>
          <a:prstGeom prst="rightArrow">
            <a:avLst>
              <a:gd name="adj1" fmla="val 50000"/>
              <a:gd name="adj2" fmla="val 106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20DC648-1FF1-916B-6C49-8CF095DEFD7B}"/>
              </a:ext>
            </a:extLst>
          </p:cNvPr>
          <p:cNvSpPr txBox="1"/>
          <p:nvPr/>
        </p:nvSpPr>
        <p:spPr>
          <a:xfrm>
            <a:off x="642243" y="711941"/>
            <a:ext cx="3791423" cy="584775"/>
          </a:xfrm>
          <a:prstGeom prst="rect">
            <a:avLst/>
          </a:prstGeom>
          <a:noFill/>
        </p:spPr>
        <p:txBody>
          <a:bodyPr wrap="none" rtlCol="0">
            <a:spAutoFit/>
          </a:bodyPr>
          <a:lstStyle/>
          <a:p>
            <a:pPr algn="l"/>
            <a:r>
              <a:rPr kumimoji="1" lang="en-US" altLang="ja-JP" sz="3200" b="1" dirty="0">
                <a:latin typeface="メイリオ" panose="020B0604030504040204" pitchFamily="50" charset="-128"/>
                <a:ea typeface="メイリオ" panose="020B0604030504040204" pitchFamily="50" charset="-128"/>
              </a:rPr>
              <a:t>selenium</a:t>
            </a:r>
            <a:r>
              <a:rPr kumimoji="1" lang="ja-JP" altLang="en-US" sz="3200" b="1" dirty="0">
                <a:latin typeface="メイリオ" panose="020B0604030504040204" pitchFamily="50" charset="-128"/>
                <a:ea typeface="メイリオ" panose="020B0604030504040204" pitchFamily="50" charset="-128"/>
              </a:rPr>
              <a:t>の仕組み</a:t>
            </a:r>
          </a:p>
        </p:txBody>
      </p:sp>
      <p:sp>
        <p:nvSpPr>
          <p:cNvPr id="20" name="矢印: 下 19">
            <a:extLst>
              <a:ext uri="{FF2B5EF4-FFF2-40B4-BE49-F238E27FC236}">
                <a16:creationId xmlns:a16="http://schemas.microsoft.com/office/drawing/2014/main" id="{0E105FD7-46F6-5AB6-178B-009F611830D1}"/>
              </a:ext>
            </a:extLst>
          </p:cNvPr>
          <p:cNvSpPr/>
          <p:nvPr/>
        </p:nvSpPr>
        <p:spPr>
          <a:xfrm flipV="1">
            <a:off x="7303591" y="2808703"/>
            <a:ext cx="518342" cy="9204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C72281C7-7303-98FA-8D35-F5665C7FDDA4}"/>
              </a:ext>
            </a:extLst>
          </p:cNvPr>
          <p:cNvSpPr txBox="1"/>
          <p:nvPr/>
        </p:nvSpPr>
        <p:spPr>
          <a:xfrm>
            <a:off x="7687833" y="3013501"/>
            <a:ext cx="3657989"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Edge</a:t>
            </a:r>
            <a:r>
              <a:rPr kumimoji="1" lang="ja-JP" altLang="en-US" sz="2400" dirty="0">
                <a:latin typeface="メイリオ" panose="020B0604030504040204" pitchFamily="50" charset="-128"/>
                <a:ea typeface="メイリオ" panose="020B0604030504040204" pitchFamily="50" charset="-128"/>
              </a:rPr>
              <a:t>からは、マウスクリックのように見える</a:t>
            </a:r>
          </a:p>
        </p:txBody>
      </p:sp>
      <p:sp>
        <p:nvSpPr>
          <p:cNvPr id="22" name="正方形/長方形 21">
            <a:extLst>
              <a:ext uri="{FF2B5EF4-FFF2-40B4-BE49-F238E27FC236}">
                <a16:creationId xmlns:a16="http://schemas.microsoft.com/office/drawing/2014/main" id="{ACC6CBBB-DDFF-7911-3343-E02DAA9E0D72}"/>
              </a:ext>
            </a:extLst>
          </p:cNvPr>
          <p:cNvSpPr/>
          <p:nvPr/>
        </p:nvSpPr>
        <p:spPr>
          <a:xfrm>
            <a:off x="897647" y="3981890"/>
            <a:ext cx="3050800" cy="12186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1594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6791E4F-8AB8-5152-59EB-8600F653699D}"/>
              </a:ext>
            </a:extLst>
          </p:cNvPr>
          <p:cNvSpPr txBox="1"/>
          <p:nvPr/>
        </p:nvSpPr>
        <p:spPr>
          <a:xfrm>
            <a:off x="683482" y="1484893"/>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注意点</a:t>
            </a:r>
          </a:p>
        </p:txBody>
      </p:sp>
      <p:sp>
        <p:nvSpPr>
          <p:cNvPr id="3" name="テキスト ボックス 2">
            <a:extLst>
              <a:ext uri="{FF2B5EF4-FFF2-40B4-BE49-F238E27FC236}">
                <a16:creationId xmlns:a16="http://schemas.microsoft.com/office/drawing/2014/main" id="{37118C0C-FC34-5FB1-C914-FE58BF8EDF71}"/>
              </a:ext>
            </a:extLst>
          </p:cNvPr>
          <p:cNvSpPr txBox="1"/>
          <p:nvPr/>
        </p:nvSpPr>
        <p:spPr>
          <a:xfrm>
            <a:off x="730277" y="1944660"/>
            <a:ext cx="10512490" cy="1015663"/>
          </a:xfrm>
          <a:prstGeom prst="rect">
            <a:avLst/>
          </a:prstGeom>
          <a:noFill/>
        </p:spPr>
        <p:txBody>
          <a:bodyPr wrap="square" rtlCol="0">
            <a:spAutoFit/>
          </a:bodyPr>
          <a:lstStyle/>
          <a:p>
            <a:pPr marL="457200" indent="-457200" algn="l">
              <a:buFont typeface="+mj-lt"/>
              <a:buAutoNum type="arabicPeriod"/>
            </a:pPr>
            <a:r>
              <a:rPr kumimoji="1" lang="en-US" altLang="ja-JP" sz="2000" dirty="0">
                <a:latin typeface="メイリオ" panose="020B0604030504040204" pitchFamily="50" charset="-128"/>
                <a:ea typeface="メイリオ" panose="020B0604030504040204" pitchFamily="50" charset="-128"/>
              </a:rPr>
              <a:t>Edge driver </a:t>
            </a:r>
            <a:r>
              <a:rPr kumimoji="1" lang="ja-JP" altLang="en-US" sz="2000" dirty="0">
                <a:latin typeface="メイリオ" panose="020B0604030504040204" pitchFamily="50" charset="-128"/>
                <a:ea typeface="メイリオ" panose="020B0604030504040204" pitchFamily="50" charset="-128"/>
              </a:rPr>
              <a:t>と</a:t>
            </a:r>
            <a:r>
              <a:rPr kumimoji="1" lang="en-US" altLang="ja-JP" sz="2000" dirty="0">
                <a:latin typeface="メイリオ" panose="020B0604030504040204" pitchFamily="50" charset="-128"/>
                <a:ea typeface="メイリオ" panose="020B0604030504040204" pitchFamily="50" charset="-128"/>
              </a:rPr>
              <a:t>Edge</a:t>
            </a:r>
            <a:r>
              <a:rPr kumimoji="1" lang="ja-JP" altLang="en-US" sz="2000" dirty="0">
                <a:latin typeface="メイリオ" panose="020B0604030504040204" pitchFamily="50" charset="-128"/>
                <a:ea typeface="メイリオ" panose="020B0604030504040204" pitchFamily="50" charset="-128"/>
              </a:rPr>
              <a:t>のバージョンがあってないとエラーになる</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000" dirty="0">
                <a:latin typeface="メイリオ" panose="020B0604030504040204" pitchFamily="50" charset="-128"/>
                <a:ea typeface="メイリオ" panose="020B0604030504040204" pitchFamily="50" charset="-128"/>
              </a:rPr>
              <a:t>Edge</a:t>
            </a:r>
            <a:r>
              <a:rPr kumimoji="1" lang="ja-JP" altLang="en-US" sz="2000" dirty="0">
                <a:latin typeface="メイリオ" panose="020B0604030504040204" pitchFamily="50" charset="-128"/>
                <a:ea typeface="メイリオ" panose="020B0604030504040204" pitchFamily="50" charset="-128"/>
              </a:rPr>
              <a:t>は自動的にバージョンアップするのでそれにあわせて</a:t>
            </a:r>
            <a:r>
              <a:rPr kumimoji="1" lang="en-US" altLang="ja-JP" sz="2000" dirty="0">
                <a:latin typeface="メイリオ" panose="020B0604030504040204" pitchFamily="50" charset="-128"/>
                <a:ea typeface="メイリオ" panose="020B0604030504040204" pitchFamily="50" charset="-128"/>
              </a:rPr>
              <a:t>Edge driver</a:t>
            </a:r>
            <a:r>
              <a:rPr kumimoji="1" lang="ja-JP" altLang="en-US" sz="2000" dirty="0">
                <a:latin typeface="メイリオ" panose="020B0604030504040204" pitchFamily="50" charset="-128"/>
                <a:ea typeface="メイリオ" panose="020B0604030504040204" pitchFamily="50" charset="-128"/>
              </a:rPr>
              <a:t>のバージョンアップが必要。</a:t>
            </a:r>
          </a:p>
        </p:txBody>
      </p:sp>
      <p:sp>
        <p:nvSpPr>
          <p:cNvPr id="4" name="テキスト ボックス 3">
            <a:extLst>
              <a:ext uri="{FF2B5EF4-FFF2-40B4-BE49-F238E27FC236}">
                <a16:creationId xmlns:a16="http://schemas.microsoft.com/office/drawing/2014/main" id="{FE2E00E1-1292-A888-4452-1CBCF750D2BD}"/>
              </a:ext>
            </a:extLst>
          </p:cNvPr>
          <p:cNvSpPr txBox="1"/>
          <p:nvPr/>
        </p:nvSpPr>
        <p:spPr>
          <a:xfrm>
            <a:off x="1483364" y="6332080"/>
            <a:ext cx="8614025"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https://yuki.world/python-chrome-driver-version-error/</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8CC99D70-14B8-1A35-F19D-39039DC94AE6}"/>
              </a:ext>
            </a:extLst>
          </p:cNvPr>
          <p:cNvSpPr txBox="1"/>
          <p:nvPr/>
        </p:nvSpPr>
        <p:spPr>
          <a:xfrm>
            <a:off x="1147664" y="4176574"/>
            <a:ext cx="9285427"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3"/>
              </a:rPr>
              <a:t>https://office54.net/python/scraping/selenium-edge-control</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6B66F243-5DD2-89A0-0754-C19B7CF47FDC}"/>
              </a:ext>
            </a:extLst>
          </p:cNvPr>
          <p:cNvSpPr txBox="1"/>
          <p:nvPr/>
        </p:nvSpPr>
        <p:spPr>
          <a:xfrm>
            <a:off x="597159" y="382555"/>
            <a:ext cx="6954148"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Selenium</a:t>
            </a:r>
            <a:r>
              <a:rPr kumimoji="1" lang="ja-JP" altLang="en-US" sz="3200" dirty="0">
                <a:latin typeface="メイリオ" panose="020B0604030504040204" pitchFamily="50" charset="-128"/>
                <a:ea typeface="メイリオ" panose="020B0604030504040204" pitchFamily="50" charset="-128"/>
              </a:rPr>
              <a:t>の動作環境をインストール</a:t>
            </a:r>
            <a:endParaRPr kumimoji="1" lang="en-US" altLang="ja-JP" sz="32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71CF7B6C-0CCC-7484-5D81-EE72AC5867C7}"/>
              </a:ext>
            </a:extLst>
          </p:cNvPr>
          <p:cNvSpPr txBox="1"/>
          <p:nvPr/>
        </p:nvSpPr>
        <p:spPr>
          <a:xfrm>
            <a:off x="597159" y="933724"/>
            <a:ext cx="9135001"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Selenium</a:t>
            </a:r>
            <a:r>
              <a:rPr kumimoji="1" lang="ja-JP" altLang="en-US" sz="2400" dirty="0">
                <a:latin typeface="メイリオ" panose="020B0604030504040204" pitchFamily="50" charset="-128"/>
                <a:ea typeface="メイリオ" panose="020B0604030504040204" pitchFamily="50" charset="-128"/>
              </a:rPr>
              <a:t>に加えて、</a:t>
            </a:r>
            <a:r>
              <a:rPr kumimoji="1" lang="en-US" altLang="ja-JP" sz="2400" dirty="0">
                <a:latin typeface="メイリオ" panose="020B0604030504040204" pitchFamily="50" charset="-128"/>
                <a:ea typeface="メイリオ" panose="020B0604030504040204" pitchFamily="50" charset="-128"/>
              </a:rPr>
              <a:t>Edge driver</a:t>
            </a:r>
            <a:r>
              <a:rPr kumimoji="1" lang="ja-JP" altLang="en-US" sz="2400" dirty="0">
                <a:latin typeface="メイリオ" panose="020B0604030504040204" pitchFamily="50" charset="-128"/>
                <a:ea typeface="メイリオ" panose="020B0604030504040204" pitchFamily="50" charset="-128"/>
              </a:rPr>
              <a:t>をインストールする必要がある</a:t>
            </a:r>
          </a:p>
        </p:txBody>
      </p:sp>
      <p:sp>
        <p:nvSpPr>
          <p:cNvPr id="9" name="テキスト ボックス 8">
            <a:extLst>
              <a:ext uri="{FF2B5EF4-FFF2-40B4-BE49-F238E27FC236}">
                <a16:creationId xmlns:a16="http://schemas.microsoft.com/office/drawing/2014/main" id="{BF4752C0-0C06-6834-DD86-29B0FA122C35}"/>
              </a:ext>
            </a:extLst>
          </p:cNvPr>
          <p:cNvSpPr txBox="1"/>
          <p:nvPr/>
        </p:nvSpPr>
        <p:spPr>
          <a:xfrm>
            <a:off x="951722" y="3125268"/>
            <a:ext cx="603242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以下の手順でインストールしてください。</a:t>
            </a:r>
          </a:p>
        </p:txBody>
      </p:sp>
      <p:sp>
        <p:nvSpPr>
          <p:cNvPr id="10" name="テキスト ボックス 9">
            <a:extLst>
              <a:ext uri="{FF2B5EF4-FFF2-40B4-BE49-F238E27FC236}">
                <a16:creationId xmlns:a16="http://schemas.microsoft.com/office/drawing/2014/main" id="{0A221D53-E68D-5ED2-BBC6-56B082152485}"/>
              </a:ext>
            </a:extLst>
          </p:cNvPr>
          <p:cNvSpPr txBox="1"/>
          <p:nvPr/>
        </p:nvSpPr>
        <p:spPr>
          <a:xfrm>
            <a:off x="1119673" y="3482179"/>
            <a:ext cx="9207200" cy="707886"/>
          </a:xfrm>
          <a:prstGeom prst="rect">
            <a:avLst/>
          </a:prstGeom>
          <a:noFill/>
        </p:spPr>
        <p:txBody>
          <a:bodyPr wrap="none" rtlCol="0">
            <a:spAutoFit/>
          </a:bodyPr>
          <a:lstStyle/>
          <a:p>
            <a:pPr marL="342900" indent="-342900">
              <a:buFont typeface="Wingdings" panose="05000000000000000000" pitchFamily="2" charset="2"/>
              <a:buChar char="l"/>
            </a:pPr>
            <a:r>
              <a:rPr kumimoji="1" lang="en-US" altLang="ja-JP" sz="2000" dirty="0">
                <a:latin typeface="メイリオ" panose="020B0604030504040204" pitchFamily="50" charset="-128"/>
                <a:ea typeface="メイリオ" panose="020B0604030504040204" pitchFamily="50" charset="-128"/>
              </a:rPr>
              <a:t>Edge driver</a:t>
            </a:r>
            <a:r>
              <a:rPr kumimoji="1" lang="ja-JP" altLang="en-US" sz="2000" dirty="0">
                <a:latin typeface="メイリオ" panose="020B0604030504040204" pitchFamily="50" charset="-128"/>
                <a:ea typeface="メイリオ" panose="020B0604030504040204" pitchFamily="50" charset="-128"/>
              </a:rPr>
              <a:t>のインストール先は、</a:t>
            </a:r>
            <a:r>
              <a:rPr kumimoji="1" lang="en-US" altLang="ja-JP" sz="2000" dirty="0">
                <a:latin typeface="メイリオ" panose="020B0604030504040204" pitchFamily="50" charset="-128"/>
                <a:ea typeface="メイリオ" panose="020B0604030504040204" pitchFamily="50" charset="-128"/>
              </a:rPr>
              <a:t>bigdata6_selenium\</a:t>
            </a:r>
            <a:r>
              <a:rPr kumimoji="1" lang="en-US" altLang="ja-JP" sz="2000" dirty="0" err="1">
                <a:latin typeface="メイリオ" panose="020B0604030504040204" pitchFamily="50" charset="-128"/>
                <a:ea typeface="メイリオ" panose="020B0604030504040204" pitchFamily="50" charset="-128"/>
              </a:rPr>
              <a:t>edge_driver</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の中</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en-US" altLang="ja-JP" sz="2000" dirty="0">
                <a:latin typeface="メイリオ" panose="020B0604030504040204" pitchFamily="50" charset="-128"/>
                <a:ea typeface="メイリオ" panose="020B0604030504040204" pitchFamily="50" charset="-128"/>
              </a:rPr>
              <a:t>“Windows10</a:t>
            </a:r>
            <a:r>
              <a:rPr kumimoji="1" lang="ja-JP" altLang="en-US" sz="2000" dirty="0">
                <a:latin typeface="メイリオ" panose="020B0604030504040204" pitchFamily="50" charset="-128"/>
                <a:ea typeface="メイリオ" panose="020B0604030504040204" pitchFamily="50" charset="-128"/>
              </a:rPr>
              <a:t>の「オプション機能の管理」からダウンロードする</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は不要</a:t>
            </a:r>
            <a:endParaRPr kumimoji="1" lang="en-US" altLang="ja-JP" sz="20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7F8DB36A-0B62-7BAD-BC1E-C8983CDDC1CD}"/>
              </a:ext>
            </a:extLst>
          </p:cNvPr>
          <p:cNvSpPr txBox="1"/>
          <p:nvPr/>
        </p:nvSpPr>
        <p:spPr>
          <a:xfrm>
            <a:off x="1483364" y="5992989"/>
            <a:ext cx="408316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chrome</a:t>
            </a:r>
            <a:r>
              <a:rPr kumimoji="1" lang="ja-JP" altLang="en-US" sz="2400" dirty="0">
                <a:latin typeface="メイリオ" panose="020B0604030504040204" pitchFamily="50" charset="-128"/>
                <a:ea typeface="メイリオ" panose="020B0604030504040204" pitchFamily="50" charset="-128"/>
              </a:rPr>
              <a:t>ドライバーはこちら</a:t>
            </a:r>
          </a:p>
        </p:txBody>
      </p:sp>
      <p:sp>
        <p:nvSpPr>
          <p:cNvPr id="12" name="テキスト ボックス 11">
            <a:extLst>
              <a:ext uri="{FF2B5EF4-FFF2-40B4-BE49-F238E27FC236}">
                <a16:creationId xmlns:a16="http://schemas.microsoft.com/office/drawing/2014/main" id="{2931ADEF-3929-F327-4F6D-E36C2276D14E}"/>
              </a:ext>
            </a:extLst>
          </p:cNvPr>
          <p:cNvSpPr txBox="1"/>
          <p:nvPr/>
        </p:nvSpPr>
        <p:spPr>
          <a:xfrm>
            <a:off x="621974" y="4911442"/>
            <a:ext cx="11484301"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インストールが終わったら、サンプルプログラムを実行して確認（コードの意味はプログラム中に書いた）</a:t>
            </a:r>
          </a:p>
        </p:txBody>
      </p:sp>
      <p:sp>
        <p:nvSpPr>
          <p:cNvPr id="13" name="テキスト ボックス 12">
            <a:extLst>
              <a:ext uri="{FF2B5EF4-FFF2-40B4-BE49-F238E27FC236}">
                <a16:creationId xmlns:a16="http://schemas.microsoft.com/office/drawing/2014/main" id="{3FB2FC07-675F-1C9E-C5B1-666B7B484488}"/>
              </a:ext>
            </a:extLst>
          </p:cNvPr>
          <p:cNvSpPr txBox="1"/>
          <p:nvPr/>
        </p:nvSpPr>
        <p:spPr>
          <a:xfrm>
            <a:off x="4143641" y="5280247"/>
            <a:ext cx="315926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selenium_simple.py</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28651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0673DDA-4FC9-8561-2FDB-69D749FFD6EB}"/>
              </a:ext>
            </a:extLst>
          </p:cNvPr>
          <p:cNvSpPr txBox="1"/>
          <p:nvPr/>
        </p:nvSpPr>
        <p:spPr>
          <a:xfrm>
            <a:off x="325347" y="149069"/>
            <a:ext cx="8185254"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Selenium</a:t>
            </a:r>
            <a:r>
              <a:rPr kumimoji="1" lang="ja-JP" altLang="en-US" sz="3200" dirty="0">
                <a:latin typeface="メイリオ" panose="020B0604030504040204" pitchFamily="50" charset="-128"/>
                <a:ea typeface="メイリオ" panose="020B0604030504040204" pitchFamily="50" charset="-128"/>
              </a:rPr>
              <a:t>のプログラムは何をやっているか</a:t>
            </a:r>
          </a:p>
        </p:txBody>
      </p:sp>
      <p:sp>
        <p:nvSpPr>
          <p:cNvPr id="3" name="テキスト ボックス 2">
            <a:extLst>
              <a:ext uri="{FF2B5EF4-FFF2-40B4-BE49-F238E27FC236}">
                <a16:creationId xmlns:a16="http://schemas.microsoft.com/office/drawing/2014/main" id="{0A070C1C-6423-F264-B9B0-169B7C0ACF1B}"/>
              </a:ext>
            </a:extLst>
          </p:cNvPr>
          <p:cNvSpPr txBox="1"/>
          <p:nvPr/>
        </p:nvSpPr>
        <p:spPr>
          <a:xfrm>
            <a:off x="325347" y="794205"/>
            <a:ext cx="10802957" cy="830997"/>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マウスの代わりにブラウザにいろいろな</a:t>
            </a:r>
            <a:r>
              <a:rPr kumimoji="1" lang="ja-JP" altLang="en-US" sz="2400" dirty="0">
                <a:solidFill>
                  <a:srgbClr val="FF0000"/>
                </a:solidFill>
                <a:latin typeface="メイリオ" panose="020B0604030504040204" pitchFamily="50" charset="-128"/>
                <a:ea typeface="メイリオ" panose="020B0604030504040204" pitchFamily="50" charset="-128"/>
              </a:rPr>
              <a:t>操作信号（イベント）</a:t>
            </a:r>
            <a:r>
              <a:rPr kumimoji="1" lang="ja-JP" altLang="en-US" sz="2400" dirty="0">
                <a:latin typeface="メイリオ" panose="020B0604030504040204" pitchFamily="50" charset="-128"/>
                <a:ea typeface="メイリオ" panose="020B0604030504040204" pitchFamily="50" charset="-128"/>
              </a:rPr>
              <a:t>を送り込む</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3</a:t>
            </a:r>
            <a:r>
              <a:rPr kumimoji="1" lang="ja-JP" altLang="en-US" sz="2400" dirty="0">
                <a:latin typeface="メイリオ" panose="020B0604030504040204" pitchFamily="50" charset="-128"/>
                <a:ea typeface="メイリオ" panose="020B0604030504040204" pitchFamily="50" charset="-128"/>
              </a:rPr>
              <a:t>つの</a:t>
            </a:r>
            <a:r>
              <a:rPr kumimoji="1" lang="ja-JP" altLang="en-US" sz="2400" dirty="0">
                <a:solidFill>
                  <a:srgbClr val="FF0000"/>
                </a:solidFill>
                <a:latin typeface="メイリオ" panose="020B0604030504040204" pitchFamily="50" charset="-128"/>
                <a:ea typeface="メイリオ" panose="020B0604030504040204" pitchFamily="50" charset="-128"/>
              </a:rPr>
              <a:t>イベント</a:t>
            </a:r>
            <a:r>
              <a:rPr kumimoji="1" lang="ja-JP" altLang="en-US" sz="2400" dirty="0">
                <a:latin typeface="メイリオ" panose="020B0604030504040204" pitchFamily="50" charset="-128"/>
                <a:ea typeface="メイリオ" panose="020B0604030504040204" pitchFamily="50" charset="-128"/>
              </a:rPr>
              <a:t>を</a:t>
            </a:r>
            <a:r>
              <a:rPr kumimoji="1" lang="en-US" altLang="ja-JP" sz="2400" dirty="0">
                <a:latin typeface="メイリオ" panose="020B0604030504040204" pitchFamily="50" charset="-128"/>
                <a:ea typeface="メイリオ" panose="020B0604030504040204" pitchFamily="50" charset="-128"/>
              </a:rPr>
              <a:t>selenium </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Edge</a:t>
            </a:r>
            <a:r>
              <a:rPr kumimoji="1" lang="ja-JP" altLang="en-US" sz="2400" dirty="0">
                <a:latin typeface="メイリオ" panose="020B0604030504040204" pitchFamily="50" charset="-128"/>
                <a:ea typeface="メイリオ" panose="020B0604030504040204" pitchFamily="50" charset="-128"/>
              </a:rPr>
              <a:t>に発行する必要がある</a:t>
            </a:r>
          </a:p>
        </p:txBody>
      </p:sp>
      <p:pic>
        <p:nvPicPr>
          <p:cNvPr id="6" name="図 5">
            <a:extLst>
              <a:ext uri="{FF2B5EF4-FFF2-40B4-BE49-F238E27FC236}">
                <a16:creationId xmlns:a16="http://schemas.microsoft.com/office/drawing/2014/main" id="{FAC48E07-07CC-B7E3-81B7-BB3734735EC2}"/>
              </a:ext>
            </a:extLst>
          </p:cNvPr>
          <p:cNvPicPr>
            <a:picLocks noChangeAspect="1"/>
          </p:cNvPicPr>
          <p:nvPr/>
        </p:nvPicPr>
        <p:blipFill>
          <a:blip r:embed="rId2"/>
          <a:stretch>
            <a:fillRect/>
          </a:stretch>
        </p:blipFill>
        <p:spPr>
          <a:xfrm>
            <a:off x="1406077" y="1545289"/>
            <a:ext cx="6232849" cy="2798849"/>
          </a:xfrm>
          <a:prstGeom prst="rect">
            <a:avLst/>
          </a:prstGeom>
        </p:spPr>
      </p:pic>
      <p:sp>
        <p:nvSpPr>
          <p:cNvPr id="7" name="テキスト ボックス 6">
            <a:extLst>
              <a:ext uri="{FF2B5EF4-FFF2-40B4-BE49-F238E27FC236}">
                <a16:creationId xmlns:a16="http://schemas.microsoft.com/office/drawing/2014/main" id="{F3111FFB-E2A5-B3B2-ED74-8447F941D599}"/>
              </a:ext>
            </a:extLst>
          </p:cNvPr>
          <p:cNvSpPr txBox="1"/>
          <p:nvPr/>
        </p:nvSpPr>
        <p:spPr>
          <a:xfrm>
            <a:off x="2722147" y="2837780"/>
            <a:ext cx="152798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selenium</a:t>
            </a:r>
            <a:endParaRPr kumimoji="1" lang="ja-JP" altLang="en-US" sz="2400"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DB98C1FC-0573-3B4A-6AFF-9827C57A1814}"/>
              </a:ext>
            </a:extLst>
          </p:cNvPr>
          <p:cNvPicPr>
            <a:picLocks noChangeAspect="1"/>
          </p:cNvPicPr>
          <p:nvPr/>
        </p:nvPicPr>
        <p:blipFill>
          <a:blip r:embed="rId3"/>
          <a:stretch>
            <a:fillRect/>
          </a:stretch>
        </p:blipFill>
        <p:spPr>
          <a:xfrm>
            <a:off x="1274630" y="4793580"/>
            <a:ext cx="8222693" cy="4503810"/>
          </a:xfrm>
          <a:prstGeom prst="rect">
            <a:avLst/>
          </a:prstGeom>
        </p:spPr>
      </p:pic>
      <p:sp>
        <p:nvSpPr>
          <p:cNvPr id="10" name="矢印: 下 9">
            <a:extLst>
              <a:ext uri="{FF2B5EF4-FFF2-40B4-BE49-F238E27FC236}">
                <a16:creationId xmlns:a16="http://schemas.microsoft.com/office/drawing/2014/main" id="{38D00921-AF57-2652-5D2F-67E4B6C3028F}"/>
              </a:ext>
            </a:extLst>
          </p:cNvPr>
          <p:cNvSpPr/>
          <p:nvPr/>
        </p:nvSpPr>
        <p:spPr>
          <a:xfrm>
            <a:off x="3321698" y="4114800"/>
            <a:ext cx="1436914" cy="441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吹き出し: 四角形 10">
            <a:extLst>
              <a:ext uri="{FF2B5EF4-FFF2-40B4-BE49-F238E27FC236}">
                <a16:creationId xmlns:a16="http://schemas.microsoft.com/office/drawing/2014/main" id="{EE915574-DB2E-068C-9E81-B7B94D27A14A}"/>
              </a:ext>
            </a:extLst>
          </p:cNvPr>
          <p:cNvSpPr/>
          <p:nvPr/>
        </p:nvSpPr>
        <p:spPr>
          <a:xfrm>
            <a:off x="401216" y="1793088"/>
            <a:ext cx="2320931" cy="830997"/>
          </a:xfrm>
          <a:prstGeom prst="wedgeRectCallout">
            <a:avLst>
              <a:gd name="adj1" fmla="val 37862"/>
              <a:gd name="adj2" fmla="val 10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64C45BA-F58D-5E28-6A6B-F6BDB4E68048}"/>
              </a:ext>
            </a:extLst>
          </p:cNvPr>
          <p:cNvSpPr txBox="1"/>
          <p:nvPr/>
        </p:nvSpPr>
        <p:spPr>
          <a:xfrm>
            <a:off x="401216" y="1837224"/>
            <a:ext cx="2320931"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①カーソルを検索窓に配置</a:t>
            </a:r>
          </a:p>
        </p:txBody>
      </p:sp>
      <p:sp>
        <p:nvSpPr>
          <p:cNvPr id="13" name="吹き出し: 四角形 12">
            <a:extLst>
              <a:ext uri="{FF2B5EF4-FFF2-40B4-BE49-F238E27FC236}">
                <a16:creationId xmlns:a16="http://schemas.microsoft.com/office/drawing/2014/main" id="{57DEE856-6E1F-4AAD-544E-95F93C1384F1}"/>
              </a:ext>
            </a:extLst>
          </p:cNvPr>
          <p:cNvSpPr/>
          <p:nvPr/>
        </p:nvSpPr>
        <p:spPr>
          <a:xfrm>
            <a:off x="401216" y="3587677"/>
            <a:ext cx="2696907" cy="608595"/>
          </a:xfrm>
          <a:prstGeom prst="wedgeRectCallout">
            <a:avLst>
              <a:gd name="adj1" fmla="val 51129"/>
              <a:gd name="adj2" fmla="val -1016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2E2DB95-3C13-6329-547E-C41F64C07805}"/>
              </a:ext>
            </a:extLst>
          </p:cNvPr>
          <p:cNvSpPr txBox="1"/>
          <p:nvPr/>
        </p:nvSpPr>
        <p:spPr>
          <a:xfrm>
            <a:off x="451245" y="3734607"/>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②テキストを入力</a:t>
            </a:r>
          </a:p>
        </p:txBody>
      </p:sp>
      <p:sp>
        <p:nvSpPr>
          <p:cNvPr id="15" name="吹き出し: 四角形 14">
            <a:extLst>
              <a:ext uri="{FF2B5EF4-FFF2-40B4-BE49-F238E27FC236}">
                <a16:creationId xmlns:a16="http://schemas.microsoft.com/office/drawing/2014/main" id="{65148075-1D22-3FF4-3E13-DA14D1A8A652}"/>
              </a:ext>
            </a:extLst>
          </p:cNvPr>
          <p:cNvSpPr/>
          <p:nvPr/>
        </p:nvSpPr>
        <p:spPr>
          <a:xfrm>
            <a:off x="6272827" y="1837223"/>
            <a:ext cx="2749875" cy="830997"/>
          </a:xfrm>
          <a:prstGeom prst="wedgeRectCallout">
            <a:avLst>
              <a:gd name="adj1" fmla="val -125668"/>
              <a:gd name="adj2" fmla="val 9033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43E5DD8-E070-EBC9-8783-83275B68305E}"/>
              </a:ext>
            </a:extLst>
          </p:cNvPr>
          <p:cNvSpPr txBox="1"/>
          <p:nvPr/>
        </p:nvSpPr>
        <p:spPr>
          <a:xfrm>
            <a:off x="6272827" y="1871336"/>
            <a:ext cx="3071012"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③エンターを押す（見えないけど）</a:t>
            </a:r>
          </a:p>
        </p:txBody>
      </p:sp>
      <p:sp>
        <p:nvSpPr>
          <p:cNvPr id="19" name="テキスト ボックス 18">
            <a:extLst>
              <a:ext uri="{FF2B5EF4-FFF2-40B4-BE49-F238E27FC236}">
                <a16:creationId xmlns:a16="http://schemas.microsoft.com/office/drawing/2014/main" id="{281B32F7-3D09-5880-EA2F-3507890C3F10}"/>
              </a:ext>
            </a:extLst>
          </p:cNvPr>
          <p:cNvSpPr txBox="1"/>
          <p:nvPr/>
        </p:nvSpPr>
        <p:spPr>
          <a:xfrm>
            <a:off x="5376288" y="3462154"/>
            <a:ext cx="6815712"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①</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find_element</a:t>
            </a:r>
            <a:r>
              <a:rPr kumimoji="1" lang="en-US" altLang="ja-JP" sz="2400" dirty="0">
                <a:latin typeface="メイリオ" panose="020B0604030504040204" pitchFamily="50" charset="-128"/>
                <a:ea typeface="メイリオ" panose="020B0604030504040204" pitchFamily="50" charset="-128"/>
              </a:rPr>
              <a:t>(By.NAME, 'q’)</a:t>
            </a:r>
          </a:p>
          <a:p>
            <a:pPr algn="l"/>
            <a:r>
              <a:rPr kumimoji="1" lang="ja-JP" altLang="en-US" sz="2400" dirty="0">
                <a:latin typeface="メイリオ" panose="020B0604030504040204" pitchFamily="50" charset="-128"/>
                <a:ea typeface="メイリオ" panose="020B0604030504040204" pitchFamily="50" charset="-128"/>
              </a:rPr>
              <a:t>②③</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send_keys</a:t>
            </a:r>
            <a:r>
              <a:rPr kumimoji="1" lang="en-US" altLang="ja-JP" sz="2400" dirty="0">
                <a:latin typeface="メイリオ" panose="020B0604030504040204" pitchFamily="50" charset="-128"/>
                <a:ea typeface="メイリオ" panose="020B0604030504040204" pitchFamily="50" charset="-128"/>
              </a:rPr>
              <a:t>('Selenium' + </a:t>
            </a:r>
            <a:r>
              <a:rPr kumimoji="1" lang="en-US" altLang="ja-JP" sz="2400" dirty="0" err="1">
                <a:latin typeface="メイリオ" panose="020B0604030504040204" pitchFamily="50" charset="-128"/>
                <a:ea typeface="メイリオ" panose="020B0604030504040204" pitchFamily="50" charset="-128"/>
              </a:rPr>
              <a:t>Keys.RETURN</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EE313C27-B01D-247D-580B-3FE465017357}"/>
              </a:ext>
            </a:extLst>
          </p:cNvPr>
          <p:cNvSpPr txBox="1"/>
          <p:nvPr/>
        </p:nvSpPr>
        <p:spPr>
          <a:xfrm>
            <a:off x="9120988" y="3068612"/>
            <a:ext cx="3071012" cy="369332"/>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‘q’</a:t>
            </a:r>
            <a:r>
              <a:rPr kumimoji="1" lang="ja-JP" altLang="en-US" dirty="0">
                <a:latin typeface="メイリオ" panose="020B0604030504040204" pitchFamily="50" charset="-128"/>
                <a:ea typeface="メイリオ" panose="020B0604030504040204" pitchFamily="50" charset="-128"/>
              </a:rPr>
              <a:t>の意味は次頁を参照</a:t>
            </a:r>
          </a:p>
        </p:txBody>
      </p:sp>
    </p:spTree>
    <p:extLst>
      <p:ext uri="{BB962C8B-B14F-4D97-AF65-F5344CB8AC3E}">
        <p14:creationId xmlns:p14="http://schemas.microsoft.com/office/powerpoint/2010/main" val="4121690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A53467A9-6353-04F5-C6CE-53D5FA643E6A}"/>
              </a:ext>
            </a:extLst>
          </p:cNvPr>
          <p:cNvPicPr>
            <a:picLocks noChangeAspect="1"/>
          </p:cNvPicPr>
          <p:nvPr/>
        </p:nvPicPr>
        <p:blipFill>
          <a:blip r:embed="rId2"/>
          <a:stretch>
            <a:fillRect/>
          </a:stretch>
        </p:blipFill>
        <p:spPr>
          <a:xfrm>
            <a:off x="0" y="2614386"/>
            <a:ext cx="12192000" cy="3414934"/>
          </a:xfrm>
          <a:prstGeom prst="rect">
            <a:avLst/>
          </a:prstGeom>
        </p:spPr>
      </p:pic>
      <p:sp>
        <p:nvSpPr>
          <p:cNvPr id="3" name="テキスト ボックス 2">
            <a:extLst>
              <a:ext uri="{FF2B5EF4-FFF2-40B4-BE49-F238E27FC236}">
                <a16:creationId xmlns:a16="http://schemas.microsoft.com/office/drawing/2014/main" id="{FE76D54A-772C-8D66-771F-D995A29E945B}"/>
              </a:ext>
            </a:extLst>
          </p:cNvPr>
          <p:cNvSpPr txBox="1"/>
          <p:nvPr/>
        </p:nvSpPr>
        <p:spPr>
          <a:xfrm>
            <a:off x="391886" y="447869"/>
            <a:ext cx="1075409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カーソルの位置移動</a:t>
            </a:r>
            <a:r>
              <a:rPr kumimoji="1" lang="en-US" altLang="ja-JP" sz="3200" dirty="0">
                <a:latin typeface="メイリオ" panose="020B0604030504040204" pitchFamily="50" charset="-128"/>
                <a:ea typeface="メイリオ" panose="020B0604030504040204" pitchFamily="50" charset="-128"/>
              </a:rPr>
              <a:t>.</a:t>
            </a:r>
            <a:r>
              <a:rPr kumimoji="1" lang="en-US" altLang="ja-JP" sz="3200" dirty="0" err="1">
                <a:latin typeface="メイリオ" panose="020B0604030504040204" pitchFamily="50" charset="-128"/>
                <a:ea typeface="メイリオ" panose="020B0604030504040204" pitchFamily="50" charset="-128"/>
              </a:rPr>
              <a:t>find_element</a:t>
            </a:r>
            <a:r>
              <a:rPr kumimoji="1" lang="en-US" altLang="ja-JP" sz="3200" dirty="0">
                <a:latin typeface="メイリオ" panose="020B0604030504040204" pitchFamily="50" charset="-128"/>
                <a:ea typeface="メイリオ" panose="020B0604030504040204" pitchFamily="50" charset="-128"/>
              </a:rPr>
              <a:t>(By.NAME, ‘q’)</a:t>
            </a:r>
            <a:r>
              <a:rPr kumimoji="1" lang="ja-JP" altLang="en-US" sz="3200" dirty="0">
                <a:latin typeface="メイリオ" panose="020B0604030504040204" pitchFamily="50" charset="-128"/>
                <a:ea typeface="メイリオ" panose="020B0604030504040204" pitchFamily="50" charset="-128"/>
              </a:rPr>
              <a:t>の意味</a:t>
            </a:r>
          </a:p>
        </p:txBody>
      </p:sp>
      <p:sp>
        <p:nvSpPr>
          <p:cNvPr id="4" name="テキスト ボックス 3">
            <a:extLst>
              <a:ext uri="{FF2B5EF4-FFF2-40B4-BE49-F238E27FC236}">
                <a16:creationId xmlns:a16="http://schemas.microsoft.com/office/drawing/2014/main" id="{2BF259E8-230C-B3E7-957A-1A4F16A5C151}"/>
              </a:ext>
            </a:extLst>
          </p:cNvPr>
          <p:cNvSpPr txBox="1"/>
          <p:nvPr/>
        </p:nvSpPr>
        <p:spPr>
          <a:xfrm>
            <a:off x="391886" y="1129004"/>
            <a:ext cx="11411338"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LXML</a:t>
            </a:r>
            <a:r>
              <a:rPr kumimoji="1" lang="ja-JP" altLang="en-US" sz="2400" dirty="0">
                <a:latin typeface="メイリオ" panose="020B0604030504040204" pitchFamily="50" charset="-128"/>
                <a:ea typeface="メイリオ" panose="020B0604030504040204" pitchFamily="50" charset="-128"/>
              </a:rPr>
              <a:t>によるスクレイピングと同様、</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タグの属性情報を手がかりにカーソルの位置移動を</a:t>
            </a:r>
            <a:r>
              <a:rPr kumimoji="1" lang="en-US" altLang="ja-JP" sz="2400" dirty="0">
                <a:latin typeface="メイリオ" panose="020B0604030504040204" pitchFamily="50" charset="-128"/>
                <a:ea typeface="メイリオ" panose="020B0604030504040204" pitchFamily="50" charset="-128"/>
              </a:rPr>
              <a:t>edge driver</a:t>
            </a:r>
            <a:r>
              <a:rPr kumimoji="1" lang="ja-JP" altLang="en-US" sz="2400" dirty="0">
                <a:latin typeface="メイリオ" panose="020B0604030504040204" pitchFamily="50" charset="-128"/>
                <a:ea typeface="メイリオ" panose="020B0604030504040204" pitchFamily="50" charset="-128"/>
              </a:rPr>
              <a:t>に命令している</a:t>
            </a:r>
          </a:p>
        </p:txBody>
      </p:sp>
      <p:sp>
        <p:nvSpPr>
          <p:cNvPr id="9" name="テキスト ボックス 8">
            <a:extLst>
              <a:ext uri="{FF2B5EF4-FFF2-40B4-BE49-F238E27FC236}">
                <a16:creationId xmlns:a16="http://schemas.microsoft.com/office/drawing/2014/main" id="{E1DAB650-2F61-F349-67E1-991A89270070}"/>
              </a:ext>
            </a:extLst>
          </p:cNvPr>
          <p:cNvSpPr txBox="1"/>
          <p:nvPr/>
        </p:nvSpPr>
        <p:spPr>
          <a:xfrm>
            <a:off x="391886" y="2056361"/>
            <a:ext cx="552747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Google</a:t>
            </a:r>
            <a:r>
              <a:rPr kumimoji="1" lang="ja-JP" altLang="en-US" sz="2400" dirty="0">
                <a:latin typeface="メイリオ" panose="020B0604030504040204" pitchFamily="50" charset="-128"/>
                <a:ea typeface="メイリオ" panose="020B0604030504040204" pitchFamily="50" charset="-128"/>
              </a:rPr>
              <a:t>で検索してトップページを表示</a:t>
            </a:r>
          </a:p>
        </p:txBody>
      </p:sp>
      <p:sp>
        <p:nvSpPr>
          <p:cNvPr id="10" name="テキスト ボックス 9">
            <a:extLst>
              <a:ext uri="{FF2B5EF4-FFF2-40B4-BE49-F238E27FC236}">
                <a16:creationId xmlns:a16="http://schemas.microsoft.com/office/drawing/2014/main" id="{BA17D83C-0D00-3DBB-A05F-7CC7B496E775}"/>
              </a:ext>
            </a:extLst>
          </p:cNvPr>
          <p:cNvSpPr txBox="1"/>
          <p:nvPr/>
        </p:nvSpPr>
        <p:spPr>
          <a:xfrm>
            <a:off x="6979298" y="1960001"/>
            <a:ext cx="4581331" cy="830997"/>
          </a:xfrm>
          <a:prstGeom prst="rect">
            <a:avLst/>
          </a:prstGeom>
          <a:solidFill>
            <a:schemeClr val="bg1"/>
          </a:solid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検索モードで検索窓に相当するタグを探す</a:t>
            </a:r>
          </a:p>
        </p:txBody>
      </p:sp>
      <p:sp>
        <p:nvSpPr>
          <p:cNvPr id="13" name="テキスト ボックス 12">
            <a:extLst>
              <a:ext uri="{FF2B5EF4-FFF2-40B4-BE49-F238E27FC236}">
                <a16:creationId xmlns:a16="http://schemas.microsoft.com/office/drawing/2014/main" id="{C46D614C-DD13-BC53-3068-5FAA6C48F414}"/>
              </a:ext>
            </a:extLst>
          </p:cNvPr>
          <p:cNvSpPr txBox="1"/>
          <p:nvPr/>
        </p:nvSpPr>
        <p:spPr>
          <a:xfrm>
            <a:off x="8304245" y="5852708"/>
            <a:ext cx="1481496" cy="830997"/>
          </a:xfrm>
          <a:prstGeom prst="rect">
            <a:avLst/>
          </a:prstGeom>
          <a:noFill/>
        </p:spPr>
        <p:txBody>
          <a:bodyPr wrap="none" rtlCol="0">
            <a:spAutoFit/>
          </a:bodyPr>
          <a:lstStyle/>
          <a:p>
            <a:r>
              <a:rPr lang="en-US" altLang="ja-JP" sz="2400" dirty="0"/>
              <a:t>name = 'q'</a:t>
            </a: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18" name="吹き出し: 四角形 17">
            <a:extLst>
              <a:ext uri="{FF2B5EF4-FFF2-40B4-BE49-F238E27FC236}">
                <a16:creationId xmlns:a16="http://schemas.microsoft.com/office/drawing/2014/main" id="{C6F44CA6-F12F-E543-5E9D-D2199FD1B27D}"/>
              </a:ext>
            </a:extLst>
          </p:cNvPr>
          <p:cNvSpPr/>
          <p:nvPr/>
        </p:nvSpPr>
        <p:spPr>
          <a:xfrm>
            <a:off x="8285584" y="5852708"/>
            <a:ext cx="1688840" cy="557423"/>
          </a:xfrm>
          <a:prstGeom prst="wedgeRectCallout">
            <a:avLst>
              <a:gd name="adj1" fmla="val -20280"/>
              <a:gd name="adj2" fmla="val -13947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B96AEB8-1253-9CB7-899B-68D668AF1CB5}"/>
              </a:ext>
            </a:extLst>
          </p:cNvPr>
          <p:cNvSpPr txBox="1"/>
          <p:nvPr/>
        </p:nvSpPr>
        <p:spPr>
          <a:xfrm>
            <a:off x="8201608" y="6452872"/>
            <a:ext cx="267489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検索窓のタグは</a:t>
            </a:r>
            <a:r>
              <a:rPr kumimoji="1" lang="en-US" altLang="ja-JP" sz="2400" dirty="0">
                <a:latin typeface="メイリオ" panose="020B0604030504040204" pitchFamily="50" charset="-128"/>
                <a:ea typeface="メイリオ" panose="020B0604030504040204" pitchFamily="50" charset="-128"/>
              </a:rPr>
              <a:t>’q’</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863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4A139D1-AFD5-9281-262F-6008D78370AB}"/>
              </a:ext>
            </a:extLst>
          </p:cNvPr>
          <p:cNvSpPr txBox="1"/>
          <p:nvPr/>
        </p:nvSpPr>
        <p:spPr>
          <a:xfrm>
            <a:off x="375699" y="196517"/>
            <a:ext cx="75713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ブラウザに送り込む操作信号＝イベント</a:t>
            </a:r>
          </a:p>
        </p:txBody>
      </p:sp>
      <p:sp>
        <p:nvSpPr>
          <p:cNvPr id="3" name="テキスト ボックス 2">
            <a:extLst>
              <a:ext uri="{FF2B5EF4-FFF2-40B4-BE49-F238E27FC236}">
                <a16:creationId xmlns:a16="http://schemas.microsoft.com/office/drawing/2014/main" id="{37E7F14E-169D-8262-93FC-E019C343E377}"/>
              </a:ext>
            </a:extLst>
          </p:cNvPr>
          <p:cNvSpPr txBox="1"/>
          <p:nvPr/>
        </p:nvSpPr>
        <p:spPr>
          <a:xfrm>
            <a:off x="375699" y="678717"/>
            <a:ext cx="7417415" cy="830997"/>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マウスでできる操作は全てイベント</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よくよく考えてみるといろいろなイベントがある</a:t>
            </a:r>
          </a:p>
        </p:txBody>
      </p:sp>
      <p:sp>
        <p:nvSpPr>
          <p:cNvPr id="4" name="テキスト ボックス 3">
            <a:extLst>
              <a:ext uri="{FF2B5EF4-FFF2-40B4-BE49-F238E27FC236}">
                <a16:creationId xmlns:a16="http://schemas.microsoft.com/office/drawing/2014/main" id="{26B01742-C49A-6FEA-84B2-ABF4E861DC45}"/>
              </a:ext>
            </a:extLst>
          </p:cNvPr>
          <p:cNvSpPr txBox="1"/>
          <p:nvPr/>
        </p:nvSpPr>
        <p:spPr>
          <a:xfrm>
            <a:off x="884287" y="1439824"/>
            <a:ext cx="8514028" cy="707886"/>
          </a:xfrm>
          <a:prstGeom prst="rect">
            <a:avLst/>
          </a:prstGeom>
          <a:noFill/>
          <a:ln>
            <a:noFill/>
          </a:ln>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カーソルをあてる、クリック、エンター、バックボタン、フォーム入力（送信・確認）、スクロール、ウインドウ最大化、スクロール</a:t>
            </a:r>
            <a:endParaRPr kumimoji="1" lang="en-US" altLang="ja-JP" sz="2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FB693076-B372-637F-B95F-28825E61ED3A}"/>
              </a:ext>
            </a:extLst>
          </p:cNvPr>
          <p:cNvSpPr txBox="1"/>
          <p:nvPr/>
        </p:nvSpPr>
        <p:spPr>
          <a:xfrm>
            <a:off x="375699" y="2147710"/>
            <a:ext cx="7196201" cy="769441"/>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3. </a:t>
            </a:r>
            <a:r>
              <a:rPr kumimoji="1" lang="ja-JP" altLang="en-US" sz="2400" dirty="0">
                <a:latin typeface="メイリオ" panose="020B0604030504040204" pitchFamily="50" charset="-128"/>
                <a:ea typeface="メイリオ" panose="020B0604030504040204" pitchFamily="50" charset="-128"/>
              </a:rPr>
              <a:t>イベントには遷移パターンがある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操作したいことによってイベントの組わせパターンがある</a:t>
            </a:r>
          </a:p>
        </p:txBody>
      </p:sp>
      <p:sp>
        <p:nvSpPr>
          <p:cNvPr id="6" name="四角形: 角を丸くする 5">
            <a:extLst>
              <a:ext uri="{FF2B5EF4-FFF2-40B4-BE49-F238E27FC236}">
                <a16:creationId xmlns:a16="http://schemas.microsoft.com/office/drawing/2014/main" id="{4E2D73A8-DF9B-B4A3-C3B4-38DB9BF40E1D}"/>
              </a:ext>
            </a:extLst>
          </p:cNvPr>
          <p:cNvSpPr/>
          <p:nvPr/>
        </p:nvSpPr>
        <p:spPr>
          <a:xfrm>
            <a:off x="4805264" y="3083600"/>
            <a:ext cx="2239347"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カーソルあてる</a:t>
            </a:r>
          </a:p>
        </p:txBody>
      </p:sp>
      <p:sp>
        <p:nvSpPr>
          <p:cNvPr id="7" name="四角形: 角を丸くする 6">
            <a:extLst>
              <a:ext uri="{FF2B5EF4-FFF2-40B4-BE49-F238E27FC236}">
                <a16:creationId xmlns:a16="http://schemas.microsoft.com/office/drawing/2014/main" id="{E8DE5CD2-0876-03F3-D5C6-1ACC402A8DD4}"/>
              </a:ext>
            </a:extLst>
          </p:cNvPr>
          <p:cNvSpPr/>
          <p:nvPr/>
        </p:nvSpPr>
        <p:spPr>
          <a:xfrm>
            <a:off x="7828384" y="4647333"/>
            <a:ext cx="2239347"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ドラッグ</a:t>
            </a:r>
          </a:p>
        </p:txBody>
      </p:sp>
      <p:sp>
        <p:nvSpPr>
          <p:cNvPr id="8" name="四角形: 角を丸くする 7">
            <a:extLst>
              <a:ext uri="{FF2B5EF4-FFF2-40B4-BE49-F238E27FC236}">
                <a16:creationId xmlns:a16="http://schemas.microsoft.com/office/drawing/2014/main" id="{3CC2E9AC-A11B-0FB1-2AAC-2C65EA173F78}"/>
              </a:ext>
            </a:extLst>
          </p:cNvPr>
          <p:cNvSpPr/>
          <p:nvPr/>
        </p:nvSpPr>
        <p:spPr>
          <a:xfrm>
            <a:off x="4805264" y="5847175"/>
            <a:ext cx="2239347"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送信・確認</a:t>
            </a:r>
          </a:p>
        </p:txBody>
      </p:sp>
      <p:sp>
        <p:nvSpPr>
          <p:cNvPr id="9" name="四角形: 角を丸くする 8">
            <a:extLst>
              <a:ext uri="{FF2B5EF4-FFF2-40B4-BE49-F238E27FC236}">
                <a16:creationId xmlns:a16="http://schemas.microsoft.com/office/drawing/2014/main" id="{C986CE21-3D01-0B70-E816-9018CABD8D99}"/>
              </a:ext>
            </a:extLst>
          </p:cNvPr>
          <p:cNvSpPr/>
          <p:nvPr/>
        </p:nvSpPr>
        <p:spPr>
          <a:xfrm>
            <a:off x="4805265" y="4647334"/>
            <a:ext cx="2239347"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フォーム入力</a:t>
            </a:r>
          </a:p>
        </p:txBody>
      </p:sp>
      <p:sp>
        <p:nvSpPr>
          <p:cNvPr id="10" name="四角形: 角を丸くする 9">
            <a:extLst>
              <a:ext uri="{FF2B5EF4-FFF2-40B4-BE49-F238E27FC236}">
                <a16:creationId xmlns:a16="http://schemas.microsoft.com/office/drawing/2014/main" id="{43171F17-123E-7285-C5E5-4397B72F03F9}"/>
              </a:ext>
            </a:extLst>
          </p:cNvPr>
          <p:cNvSpPr/>
          <p:nvPr/>
        </p:nvSpPr>
        <p:spPr>
          <a:xfrm>
            <a:off x="1769535" y="4647333"/>
            <a:ext cx="2239347"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クリック</a:t>
            </a:r>
          </a:p>
        </p:txBody>
      </p:sp>
      <p:cxnSp>
        <p:nvCxnSpPr>
          <p:cNvPr id="13" name="コネクタ: カギ線 12">
            <a:extLst>
              <a:ext uri="{FF2B5EF4-FFF2-40B4-BE49-F238E27FC236}">
                <a16:creationId xmlns:a16="http://schemas.microsoft.com/office/drawing/2014/main" id="{ADD0E170-62A7-31F6-FBEB-611EAA3C06E4}"/>
              </a:ext>
            </a:extLst>
          </p:cNvPr>
          <p:cNvCxnSpPr>
            <a:stCxn id="6" idx="2"/>
            <a:endCxn id="10" idx="0"/>
          </p:cNvCxnSpPr>
          <p:nvPr/>
        </p:nvCxnSpPr>
        <p:spPr>
          <a:xfrm rot="5400000">
            <a:off x="4040706" y="2763101"/>
            <a:ext cx="732736" cy="30357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0D98421A-082F-C6D2-36E7-11CA280D890D}"/>
              </a:ext>
            </a:extLst>
          </p:cNvPr>
          <p:cNvCxnSpPr>
            <a:cxnSpLocks/>
            <a:stCxn id="6" idx="2"/>
            <a:endCxn id="9" idx="0"/>
          </p:cNvCxnSpPr>
          <p:nvPr/>
        </p:nvCxnSpPr>
        <p:spPr>
          <a:xfrm rot="16200000" flipH="1">
            <a:off x="5558570" y="4280964"/>
            <a:ext cx="73273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F4B5E892-1D17-9DB0-641C-DB020DE94E09}"/>
              </a:ext>
            </a:extLst>
          </p:cNvPr>
          <p:cNvCxnSpPr>
            <a:cxnSpLocks/>
            <a:stCxn id="9" idx="2"/>
            <a:endCxn id="8" idx="0"/>
          </p:cNvCxnSpPr>
          <p:nvPr/>
        </p:nvCxnSpPr>
        <p:spPr>
          <a:xfrm rot="5400000">
            <a:off x="5740517" y="5662753"/>
            <a:ext cx="36884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8F9BCE4C-40C7-0F31-6EB0-C210D5BD52B9}"/>
              </a:ext>
            </a:extLst>
          </p:cNvPr>
          <p:cNvCxnSpPr>
            <a:cxnSpLocks/>
            <a:stCxn id="6" idx="2"/>
            <a:endCxn id="7" idx="0"/>
          </p:cNvCxnSpPr>
          <p:nvPr/>
        </p:nvCxnSpPr>
        <p:spPr>
          <a:xfrm rot="16200000" flipH="1">
            <a:off x="7070130" y="2769405"/>
            <a:ext cx="732736" cy="30231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0A821C2-8F64-6EB9-E888-92004898D353}"/>
              </a:ext>
            </a:extLst>
          </p:cNvPr>
          <p:cNvSpPr txBox="1"/>
          <p:nvPr/>
        </p:nvSpPr>
        <p:spPr>
          <a:xfrm>
            <a:off x="2509932" y="3506615"/>
            <a:ext cx="2239346"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①リンク・バックボタン</a:t>
            </a:r>
          </a:p>
        </p:txBody>
      </p:sp>
      <p:sp>
        <p:nvSpPr>
          <p:cNvPr id="28" name="テキスト ボックス 27">
            <a:extLst>
              <a:ext uri="{FF2B5EF4-FFF2-40B4-BE49-F238E27FC236}">
                <a16:creationId xmlns:a16="http://schemas.microsoft.com/office/drawing/2014/main" id="{BF78672F-6D15-AEBD-0178-106F8948DDDE}"/>
              </a:ext>
            </a:extLst>
          </p:cNvPr>
          <p:cNvSpPr txBox="1"/>
          <p:nvPr/>
        </p:nvSpPr>
        <p:spPr>
          <a:xfrm>
            <a:off x="8220270" y="3877098"/>
            <a:ext cx="203132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③スクロール</a:t>
            </a:r>
          </a:p>
        </p:txBody>
      </p:sp>
      <p:sp>
        <p:nvSpPr>
          <p:cNvPr id="29" name="テキスト ボックス 28">
            <a:extLst>
              <a:ext uri="{FF2B5EF4-FFF2-40B4-BE49-F238E27FC236}">
                <a16:creationId xmlns:a16="http://schemas.microsoft.com/office/drawing/2014/main" id="{27AB271F-F4EB-486A-E29F-6B0FD7AB75A8}"/>
              </a:ext>
            </a:extLst>
          </p:cNvPr>
          <p:cNvSpPr txBox="1"/>
          <p:nvPr/>
        </p:nvSpPr>
        <p:spPr>
          <a:xfrm>
            <a:off x="5253268" y="3903316"/>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②フォーム</a:t>
            </a:r>
          </a:p>
        </p:txBody>
      </p:sp>
      <p:sp>
        <p:nvSpPr>
          <p:cNvPr id="31" name="テキスト ボックス 30">
            <a:extLst>
              <a:ext uri="{FF2B5EF4-FFF2-40B4-BE49-F238E27FC236}">
                <a16:creationId xmlns:a16="http://schemas.microsoft.com/office/drawing/2014/main" id="{6B91B0EC-C76F-2D26-C33F-BEAEAB2A8F38}"/>
              </a:ext>
            </a:extLst>
          </p:cNvPr>
          <p:cNvSpPr txBox="1"/>
          <p:nvPr/>
        </p:nvSpPr>
        <p:spPr>
          <a:xfrm>
            <a:off x="375699" y="5763784"/>
            <a:ext cx="4145990" cy="830997"/>
          </a:xfrm>
          <a:prstGeom prst="rect">
            <a:avLst/>
          </a:prstGeom>
          <a:noFill/>
        </p:spPr>
        <p:txBody>
          <a:bodyPr wrap="square" rtlCol="0">
            <a:spAutoFit/>
          </a:bodyPr>
          <a:lstStyle/>
          <a:p>
            <a:pPr algn="l"/>
            <a:r>
              <a:rPr kumimoji="1" lang="en-US" altLang="ja-JP" sz="2400" dirty="0" err="1">
                <a:latin typeface="メイリオ" panose="020B0604030504040204" pitchFamily="50" charset="-128"/>
                <a:ea typeface="メイリオ" panose="020B0604030504040204" pitchFamily="50" charset="-128"/>
              </a:rPr>
              <a:t>Urllib</a:t>
            </a:r>
            <a:r>
              <a:rPr kumimoji="1" lang="ja-JP" altLang="en-US" sz="2400" dirty="0">
                <a:latin typeface="メイリオ" panose="020B0604030504040204" pitchFamily="50" charset="-128"/>
                <a:ea typeface="メイリオ" panose="020B0604030504040204" pitchFamily="50" charset="-128"/>
              </a:rPr>
              <a:t>では、リンクのクリック以外は操作が難しい</a:t>
            </a:r>
          </a:p>
        </p:txBody>
      </p:sp>
    </p:spTree>
    <p:extLst>
      <p:ext uri="{BB962C8B-B14F-4D97-AF65-F5344CB8AC3E}">
        <p14:creationId xmlns:p14="http://schemas.microsoft.com/office/powerpoint/2010/main" val="3409587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541B9A-E315-F355-0B00-33E604865949}"/>
              </a:ext>
            </a:extLst>
          </p:cNvPr>
          <p:cNvSpPr txBox="1"/>
          <p:nvPr/>
        </p:nvSpPr>
        <p:spPr>
          <a:xfrm>
            <a:off x="418857" y="239191"/>
            <a:ext cx="6543779"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Selenium</a:t>
            </a:r>
            <a:r>
              <a:rPr kumimoji="1" lang="ja-JP" altLang="en-US" sz="3200" dirty="0">
                <a:latin typeface="メイリオ" panose="020B0604030504040204" pitchFamily="50" charset="-128"/>
                <a:ea typeface="メイリオ" panose="020B0604030504040204" pitchFamily="50" charset="-128"/>
              </a:rPr>
              <a:t>でカーソルを移動させる</a:t>
            </a:r>
          </a:p>
        </p:txBody>
      </p:sp>
      <p:sp>
        <p:nvSpPr>
          <p:cNvPr id="3" name="テキスト ボックス 2">
            <a:extLst>
              <a:ext uri="{FF2B5EF4-FFF2-40B4-BE49-F238E27FC236}">
                <a16:creationId xmlns:a16="http://schemas.microsoft.com/office/drawing/2014/main" id="{0E6F4F9D-A43A-6623-4AE1-AB698AE60A9E}"/>
              </a:ext>
            </a:extLst>
          </p:cNvPr>
          <p:cNvSpPr txBox="1"/>
          <p:nvPr/>
        </p:nvSpPr>
        <p:spPr>
          <a:xfrm>
            <a:off x="521494" y="811629"/>
            <a:ext cx="11354286"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マウスでカーソルを動かすとき、実はどのタグの上に来ているか位置情報をブラウザが把握している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err="1">
                <a:latin typeface="メイリオ" panose="020B0604030504040204" pitchFamily="50" charset="-128"/>
                <a:ea typeface="メイリオ" panose="020B0604030504040204" pitchFamily="50" charset="-128"/>
              </a:rPr>
              <a:t>Lxml</a:t>
            </a:r>
            <a:r>
              <a:rPr kumimoji="1" lang="ja-JP" altLang="en-US" sz="2400" dirty="0">
                <a:latin typeface="メイリオ" panose="020B0604030504040204" pitchFamily="50" charset="-128"/>
                <a:ea typeface="メイリオ" panose="020B0604030504040204" pitchFamily="50" charset="-128"/>
              </a:rPr>
              <a:t>とよく似た方法で特定のタグにたどり着くことができる</a:t>
            </a:r>
          </a:p>
        </p:txBody>
      </p:sp>
      <p:graphicFrame>
        <p:nvGraphicFramePr>
          <p:cNvPr id="4" name="表 3">
            <a:extLst>
              <a:ext uri="{FF2B5EF4-FFF2-40B4-BE49-F238E27FC236}">
                <a16:creationId xmlns:a16="http://schemas.microsoft.com/office/drawing/2014/main" id="{216097C6-D3E8-04CD-A79B-323C35161343}"/>
              </a:ext>
            </a:extLst>
          </p:cNvPr>
          <p:cNvGraphicFramePr>
            <a:graphicFrameLocks noGrp="1"/>
          </p:cNvGraphicFramePr>
          <p:nvPr>
            <p:extLst>
              <p:ext uri="{D42A27DB-BD31-4B8C-83A1-F6EECF244321}">
                <p14:modId xmlns:p14="http://schemas.microsoft.com/office/powerpoint/2010/main" val="3550959437"/>
              </p:ext>
            </p:extLst>
          </p:nvPr>
        </p:nvGraphicFramePr>
        <p:xfrm>
          <a:off x="838200" y="2584396"/>
          <a:ext cx="10515600" cy="3840480"/>
        </p:xfrm>
        <a:graphic>
          <a:graphicData uri="http://schemas.openxmlformats.org/drawingml/2006/table">
            <a:tbl>
              <a:tblPr/>
              <a:tblGrid>
                <a:gridCol w="5257800">
                  <a:extLst>
                    <a:ext uri="{9D8B030D-6E8A-4147-A177-3AD203B41FA5}">
                      <a16:colId xmlns:a16="http://schemas.microsoft.com/office/drawing/2014/main" val="344367248"/>
                    </a:ext>
                  </a:extLst>
                </a:gridCol>
                <a:gridCol w="5257800">
                  <a:extLst>
                    <a:ext uri="{9D8B030D-6E8A-4147-A177-3AD203B41FA5}">
                      <a16:colId xmlns:a16="http://schemas.microsoft.com/office/drawing/2014/main" val="2640007752"/>
                    </a:ext>
                  </a:extLst>
                </a:gridCol>
              </a:tblGrid>
              <a:tr h="0">
                <a:tc>
                  <a:txBody>
                    <a:bodyPr/>
                    <a:lstStyle/>
                    <a:p>
                      <a:r>
                        <a:rPr lang="ja-JP" altLang="en-US">
                          <a:effectLst/>
                        </a:rPr>
                        <a:t>種類</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5F6F7"/>
                    </a:solidFill>
                  </a:tcPr>
                </a:tc>
                <a:tc>
                  <a:txBody>
                    <a:bodyPr/>
                    <a:lstStyle/>
                    <a:p>
                      <a:r>
                        <a:rPr lang="ja-JP" altLang="en-US">
                          <a:effectLst/>
                        </a:rPr>
                        <a:t>説明</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5F6F7"/>
                    </a:solidFill>
                  </a:tcPr>
                </a:tc>
                <a:extLst>
                  <a:ext uri="{0D108BD9-81ED-4DB2-BD59-A6C34878D82A}">
                    <a16:rowId xmlns:a16="http://schemas.microsoft.com/office/drawing/2014/main" val="846997568"/>
                  </a:ext>
                </a:extLst>
              </a:tr>
              <a:tr h="0">
                <a:tc>
                  <a:txBody>
                    <a:bodyPr/>
                    <a:lstStyle/>
                    <a:p>
                      <a:r>
                        <a:rPr lang="en-US" dirty="0" err="1">
                          <a:effectLst/>
                        </a:rPr>
                        <a:t>find_element</a:t>
                      </a:r>
                      <a:r>
                        <a:rPr lang="en-US" dirty="0">
                          <a:effectLst/>
                        </a:rPr>
                        <a:t>(</a:t>
                      </a:r>
                      <a:r>
                        <a:rPr lang="en-US" dirty="0" err="1">
                          <a:effectLst/>
                        </a:rPr>
                        <a:t>By.ID,”id</a:t>
                      </a:r>
                      <a:r>
                        <a:rPr lang="en-US" dirty="0">
                          <a:effectLst/>
                        </a:rPr>
                        <a:t>”)</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AFBFC"/>
                    </a:solidFill>
                  </a:tcPr>
                </a:tc>
                <a:tc>
                  <a:txBody>
                    <a:bodyPr/>
                    <a:lstStyle/>
                    <a:p>
                      <a:r>
                        <a:rPr lang="en-US" altLang="ja-JP">
                          <a:effectLst/>
                        </a:rPr>
                        <a:t>id</a:t>
                      </a:r>
                      <a:r>
                        <a:rPr lang="ja-JP" altLang="en-US">
                          <a:effectLst/>
                        </a:rPr>
                        <a:t>属性で要素を検索</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AFBFC"/>
                    </a:solidFill>
                  </a:tcPr>
                </a:tc>
                <a:extLst>
                  <a:ext uri="{0D108BD9-81ED-4DB2-BD59-A6C34878D82A}">
                    <a16:rowId xmlns:a16="http://schemas.microsoft.com/office/drawing/2014/main" val="3668646132"/>
                  </a:ext>
                </a:extLst>
              </a:tr>
              <a:tr h="0">
                <a:tc>
                  <a:txBody>
                    <a:bodyPr/>
                    <a:lstStyle/>
                    <a:p>
                      <a:r>
                        <a:rPr lang="en-US" dirty="0" err="1">
                          <a:effectLst/>
                        </a:rPr>
                        <a:t>find_element</a:t>
                      </a:r>
                      <a:r>
                        <a:rPr lang="en-US" dirty="0">
                          <a:effectLst/>
                        </a:rPr>
                        <a:t>(</a:t>
                      </a:r>
                      <a:r>
                        <a:rPr lang="en-US" dirty="0" err="1">
                          <a:effectLst/>
                        </a:rPr>
                        <a:t>By.NAME,”name</a:t>
                      </a:r>
                      <a:r>
                        <a:rPr lang="en-US" dirty="0">
                          <a:effectLst/>
                        </a:rPr>
                        <a:t>”)</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r>
                        <a:rPr lang="en-US" altLang="ja-JP">
                          <a:effectLst/>
                        </a:rPr>
                        <a:t>name</a:t>
                      </a:r>
                      <a:r>
                        <a:rPr lang="ja-JP" altLang="en-US">
                          <a:effectLst/>
                        </a:rPr>
                        <a:t>属性で要素を検索</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722973604"/>
                  </a:ext>
                </a:extLst>
              </a:tr>
              <a:tr h="0">
                <a:tc>
                  <a:txBody>
                    <a:bodyPr/>
                    <a:lstStyle/>
                    <a:p>
                      <a:r>
                        <a:rPr lang="en-US" dirty="0" err="1">
                          <a:effectLst/>
                        </a:rPr>
                        <a:t>find_element</a:t>
                      </a:r>
                      <a:r>
                        <a:rPr lang="en-US" dirty="0">
                          <a:effectLst/>
                        </a:rPr>
                        <a:t>(</a:t>
                      </a:r>
                      <a:r>
                        <a:rPr lang="en-US" dirty="0" err="1">
                          <a:effectLst/>
                        </a:rPr>
                        <a:t>By.CLASS_NAME,”class</a:t>
                      </a:r>
                      <a:r>
                        <a:rPr lang="ja-JP" altLang="en-US" dirty="0">
                          <a:effectLst/>
                        </a:rPr>
                        <a:t>属性”</a:t>
                      </a:r>
                      <a:r>
                        <a:rPr lang="en-US" altLang="ja-JP" dirty="0">
                          <a:effectLst/>
                        </a:rPr>
                        <a:t>)</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AFBFC"/>
                    </a:solidFill>
                  </a:tcPr>
                </a:tc>
                <a:tc>
                  <a:txBody>
                    <a:bodyPr/>
                    <a:lstStyle/>
                    <a:p>
                      <a:r>
                        <a:rPr lang="en-US" dirty="0">
                          <a:effectLst/>
                        </a:rPr>
                        <a:t>class</a:t>
                      </a:r>
                      <a:r>
                        <a:rPr lang="ja-JP" altLang="en-US" dirty="0">
                          <a:effectLst/>
                        </a:rPr>
                        <a:t>属性で要素を検索</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AFBFC"/>
                    </a:solidFill>
                  </a:tcPr>
                </a:tc>
                <a:extLst>
                  <a:ext uri="{0D108BD9-81ED-4DB2-BD59-A6C34878D82A}">
                    <a16:rowId xmlns:a16="http://schemas.microsoft.com/office/drawing/2014/main" val="1398741673"/>
                  </a:ext>
                </a:extLst>
              </a:tr>
              <a:tr h="0">
                <a:tc>
                  <a:txBody>
                    <a:bodyPr/>
                    <a:lstStyle/>
                    <a:p>
                      <a:r>
                        <a:rPr lang="en-US" dirty="0" err="1">
                          <a:effectLst/>
                        </a:rPr>
                        <a:t>find_element</a:t>
                      </a:r>
                      <a:r>
                        <a:rPr lang="en-US" dirty="0">
                          <a:effectLst/>
                        </a:rPr>
                        <a:t>(</a:t>
                      </a:r>
                      <a:r>
                        <a:rPr lang="en-US" dirty="0" err="1">
                          <a:effectLst/>
                        </a:rPr>
                        <a:t>By.TAG_NAME</a:t>
                      </a:r>
                      <a:r>
                        <a:rPr lang="en-US" dirty="0">
                          <a:effectLst/>
                        </a:rPr>
                        <a:t>,”</a:t>
                      </a:r>
                      <a:r>
                        <a:rPr lang="ja-JP" altLang="en-US" dirty="0">
                          <a:effectLst/>
                        </a:rPr>
                        <a:t>タグ名”</a:t>
                      </a:r>
                      <a:r>
                        <a:rPr lang="en-US" altLang="ja-JP" dirty="0">
                          <a:effectLst/>
                        </a:rPr>
                        <a:t>)</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r>
                        <a:rPr lang="ja-JP" altLang="en-US">
                          <a:effectLst/>
                        </a:rPr>
                        <a:t>タグ名で要素を検索</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594038027"/>
                  </a:ext>
                </a:extLst>
              </a:tr>
              <a:tr h="0">
                <a:tc>
                  <a:txBody>
                    <a:bodyPr/>
                    <a:lstStyle/>
                    <a:p>
                      <a:r>
                        <a:rPr lang="en-US">
                          <a:effectLst/>
                        </a:rPr>
                        <a:t>find_element(By.XPATH,”xpath”)</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AFBFC"/>
                    </a:solidFill>
                  </a:tcPr>
                </a:tc>
                <a:tc>
                  <a:txBody>
                    <a:bodyPr/>
                    <a:lstStyle/>
                    <a:p>
                      <a:r>
                        <a:rPr lang="en-US" altLang="ja-JP">
                          <a:effectLst/>
                        </a:rPr>
                        <a:t>xPath</a:t>
                      </a:r>
                      <a:r>
                        <a:rPr lang="ja-JP" altLang="en-US">
                          <a:effectLst/>
                        </a:rPr>
                        <a:t>で要素を検索</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AFBFC"/>
                    </a:solidFill>
                  </a:tcPr>
                </a:tc>
                <a:extLst>
                  <a:ext uri="{0D108BD9-81ED-4DB2-BD59-A6C34878D82A}">
                    <a16:rowId xmlns:a16="http://schemas.microsoft.com/office/drawing/2014/main" val="2024627012"/>
                  </a:ext>
                </a:extLst>
              </a:tr>
              <a:tr h="0">
                <a:tc>
                  <a:txBody>
                    <a:bodyPr/>
                    <a:lstStyle/>
                    <a:p>
                      <a:r>
                        <a:rPr lang="en-US">
                          <a:effectLst/>
                        </a:rPr>
                        <a:t>find_element(By.CSS_SELECTOR,”css</a:t>
                      </a:r>
                      <a:r>
                        <a:rPr lang="ja-JP" altLang="en-US">
                          <a:effectLst/>
                        </a:rPr>
                        <a:t>セレクタ”</a:t>
                      </a:r>
                      <a:r>
                        <a:rPr lang="en-US" altLang="ja-JP">
                          <a:effectLst/>
                        </a:rPr>
                        <a:t>)</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r>
                        <a:rPr lang="en-US" altLang="ja-JP">
                          <a:effectLst/>
                        </a:rPr>
                        <a:t>css</a:t>
                      </a:r>
                      <a:r>
                        <a:rPr lang="ja-JP" altLang="en-US">
                          <a:effectLst/>
                        </a:rPr>
                        <a:t>セレクタで要素を検索</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989419256"/>
                  </a:ext>
                </a:extLst>
              </a:tr>
              <a:tr h="0">
                <a:tc>
                  <a:txBody>
                    <a:bodyPr/>
                    <a:lstStyle/>
                    <a:p>
                      <a:r>
                        <a:rPr lang="en-US" dirty="0" err="1">
                          <a:effectLst/>
                        </a:rPr>
                        <a:t>find_element</a:t>
                      </a:r>
                      <a:r>
                        <a:rPr lang="en-US" dirty="0">
                          <a:effectLst/>
                        </a:rPr>
                        <a:t>(</a:t>
                      </a:r>
                      <a:r>
                        <a:rPr lang="en-US" dirty="0" err="1">
                          <a:effectLst/>
                        </a:rPr>
                        <a:t>By.LINK_TEXT,”xxx</a:t>
                      </a:r>
                      <a:r>
                        <a:rPr lang="en-US" dirty="0">
                          <a:effectLst/>
                        </a:rPr>
                        <a:t>”)</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AFBFC"/>
                    </a:solidFill>
                  </a:tcPr>
                </a:tc>
                <a:tc>
                  <a:txBody>
                    <a:bodyPr/>
                    <a:lstStyle/>
                    <a:p>
                      <a:r>
                        <a:rPr lang="ja-JP" altLang="en-US">
                          <a:effectLst/>
                        </a:rPr>
                        <a:t>リンクテキストで要素を検索。文字列に一致するリンクを取れる。</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AFBFC"/>
                    </a:solidFill>
                  </a:tcPr>
                </a:tc>
                <a:extLst>
                  <a:ext uri="{0D108BD9-81ED-4DB2-BD59-A6C34878D82A}">
                    <a16:rowId xmlns:a16="http://schemas.microsoft.com/office/drawing/2014/main" val="2343241169"/>
                  </a:ext>
                </a:extLst>
              </a:tr>
              <a:tr h="0">
                <a:tc>
                  <a:txBody>
                    <a:bodyPr/>
                    <a:lstStyle/>
                    <a:p>
                      <a:r>
                        <a:rPr lang="en-US" dirty="0" err="1">
                          <a:effectLst/>
                        </a:rPr>
                        <a:t>find_element</a:t>
                      </a:r>
                      <a:r>
                        <a:rPr lang="en-US" dirty="0">
                          <a:effectLst/>
                        </a:rPr>
                        <a:t>(</a:t>
                      </a:r>
                      <a:r>
                        <a:rPr lang="en-US" dirty="0" err="1">
                          <a:effectLst/>
                        </a:rPr>
                        <a:t>By.PARTIAL_LINK_TEXT,”xxx</a:t>
                      </a:r>
                      <a:r>
                        <a:rPr lang="en-US" dirty="0">
                          <a:effectLst/>
                        </a:rPr>
                        <a:t>”)</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r>
                        <a:rPr lang="ja-JP" altLang="en-US" dirty="0">
                          <a:solidFill>
                            <a:srgbClr val="FF0000"/>
                          </a:solidFill>
                          <a:effectLst/>
                        </a:rPr>
                        <a:t>リンクテキストの部分一致で要素を検索</a:t>
                      </a:r>
                      <a:r>
                        <a:rPr lang="ja-JP" altLang="en-US" dirty="0">
                          <a:effectLst/>
                        </a:rPr>
                        <a:t>。文字列を含むリンクを取れる。</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67077501"/>
                  </a:ext>
                </a:extLst>
              </a:tr>
            </a:tbl>
          </a:graphicData>
        </a:graphic>
      </p:graphicFrame>
      <p:sp>
        <p:nvSpPr>
          <p:cNvPr id="5" name="テキスト ボックス 4">
            <a:extLst>
              <a:ext uri="{FF2B5EF4-FFF2-40B4-BE49-F238E27FC236}">
                <a16:creationId xmlns:a16="http://schemas.microsoft.com/office/drawing/2014/main" id="{F8DF5BB8-A35C-B87B-63FA-0415D912121C}"/>
              </a:ext>
            </a:extLst>
          </p:cNvPr>
          <p:cNvSpPr txBox="1"/>
          <p:nvPr/>
        </p:nvSpPr>
        <p:spPr>
          <a:xfrm>
            <a:off x="4729065" y="6534834"/>
            <a:ext cx="5502340"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https://mwkexcelfriend.com/python-selenium/</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E4D39F8-A144-F08C-F36C-633B41C88690}"/>
              </a:ext>
            </a:extLst>
          </p:cNvPr>
          <p:cNvSpPr txBox="1"/>
          <p:nvPr/>
        </p:nvSpPr>
        <p:spPr>
          <a:xfrm>
            <a:off x="8317917" y="2122731"/>
            <a:ext cx="233749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element = tag</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7A8D71C5-C51D-ACDB-8F79-9C994475D964}"/>
              </a:ext>
            </a:extLst>
          </p:cNvPr>
          <p:cNvSpPr txBox="1"/>
          <p:nvPr/>
        </p:nvSpPr>
        <p:spPr>
          <a:xfrm>
            <a:off x="838200" y="2095004"/>
            <a:ext cx="611917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構文：</a:t>
            </a:r>
            <a:r>
              <a:rPr kumimoji="1" lang="en-US" altLang="ja-JP" sz="2400" dirty="0" err="1">
                <a:latin typeface="メイリオ" panose="020B0604030504040204" pitchFamily="50" charset="-128"/>
                <a:ea typeface="メイリオ" panose="020B0604030504040204" pitchFamily="50" charset="-128"/>
              </a:rPr>
              <a:t>find_element</a:t>
            </a:r>
            <a:r>
              <a:rPr kumimoji="1" lang="en-US" altLang="ja-JP" sz="2400" dirty="0">
                <a:latin typeface="メイリオ" panose="020B0604030504040204" pitchFamily="50" charset="-128"/>
                <a:ea typeface="メイリオ" panose="020B0604030504040204" pitchFamily="50" charset="-128"/>
              </a:rPr>
              <a:t>(By.</a:t>
            </a:r>
            <a:r>
              <a:rPr kumimoji="1" lang="ja-JP" altLang="en-US" sz="2400" dirty="0">
                <a:latin typeface="メイリオ" panose="020B0604030504040204" pitchFamily="50" charset="-128"/>
                <a:ea typeface="メイリオ" panose="020B0604030504040204" pitchFamily="50" charset="-128"/>
              </a:rPr>
              <a:t>手がかり，</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名前</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80615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65118C0-3C33-48F6-3D0A-E5B2A3871328}"/>
              </a:ext>
            </a:extLst>
          </p:cNvPr>
          <p:cNvSpPr txBox="1"/>
          <p:nvPr/>
        </p:nvSpPr>
        <p:spPr>
          <a:xfrm>
            <a:off x="310243" y="249747"/>
            <a:ext cx="716093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移動したカーソル位置をクリックする</a:t>
            </a:r>
          </a:p>
        </p:txBody>
      </p:sp>
      <p:sp>
        <p:nvSpPr>
          <p:cNvPr id="3" name="テキスト ボックス 2">
            <a:extLst>
              <a:ext uri="{FF2B5EF4-FFF2-40B4-BE49-F238E27FC236}">
                <a16:creationId xmlns:a16="http://schemas.microsoft.com/office/drawing/2014/main" id="{233FB023-9AB3-8185-39EF-EF5B2CCB0783}"/>
              </a:ext>
            </a:extLst>
          </p:cNvPr>
          <p:cNvSpPr txBox="1"/>
          <p:nvPr/>
        </p:nvSpPr>
        <p:spPr>
          <a:xfrm>
            <a:off x="367951" y="1239558"/>
            <a:ext cx="7103227" cy="1569660"/>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①</a:t>
            </a:r>
            <a:r>
              <a:rPr kumimoji="1" lang="en-US" altLang="ja-JP" sz="2400" dirty="0" err="1">
                <a:latin typeface="メイリオ" panose="020B0604030504040204" pitchFamily="50" charset="-128"/>
                <a:ea typeface="メイリオ" panose="020B0604030504040204" pitchFamily="50" charset="-128"/>
              </a:rPr>
              <a:t>elem</a:t>
            </a:r>
            <a:r>
              <a:rPr kumimoji="1" lang="en-US" altLang="ja-JP" sz="2400" dirty="0">
                <a:latin typeface="メイリオ" panose="020B0604030504040204" pitchFamily="50" charset="-128"/>
                <a:ea typeface="メイリオ" panose="020B0604030504040204" pitchFamily="50" charset="-128"/>
              </a:rPr>
              <a:t> = </a:t>
            </a:r>
            <a:r>
              <a:rPr kumimoji="1" lang="en-US" altLang="ja-JP" sz="2400" dirty="0" err="1">
                <a:latin typeface="メイリオ" panose="020B0604030504040204" pitchFamily="50" charset="-128"/>
                <a:ea typeface="メイリオ" panose="020B0604030504040204" pitchFamily="50" charset="-128"/>
              </a:rPr>
              <a:t>find_element</a:t>
            </a:r>
            <a:r>
              <a:rPr kumimoji="1" lang="en-US" altLang="ja-JP" sz="2400" dirty="0">
                <a:latin typeface="メイリオ" panose="020B0604030504040204" pitchFamily="50" charset="-128"/>
                <a:ea typeface="メイリオ" panose="020B0604030504040204" pitchFamily="50" charset="-128"/>
              </a:rPr>
              <a:t>(By.</a:t>
            </a:r>
            <a:r>
              <a:rPr kumimoji="1" lang="ja-JP" altLang="en-US" sz="2400" dirty="0">
                <a:latin typeface="メイリオ" panose="020B0604030504040204" pitchFamily="50" charset="-128"/>
                <a:ea typeface="メイリオ" panose="020B0604030504040204" pitchFamily="50" charset="-128"/>
              </a:rPr>
              <a:t>手がかり，</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名前</a:t>
            </a:r>
            <a:r>
              <a:rPr kumimoji="1" lang="en-US" altLang="ja-JP" sz="2400" dirty="0">
                <a:latin typeface="メイリオ" panose="020B0604030504040204" pitchFamily="50" charset="-128"/>
                <a:ea typeface="メイリオ" panose="020B0604030504040204" pitchFamily="50" charset="-128"/>
              </a:rPr>
              <a:t>’)</a:t>
            </a: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elem</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カーソルをあてたタグオブジェクト</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②</a:t>
            </a:r>
            <a:r>
              <a:rPr kumimoji="1" lang="en-US" altLang="ja-JP" sz="2400" dirty="0" err="1">
                <a:latin typeface="メイリオ" panose="020B0604030504040204" pitchFamily="50" charset="-128"/>
                <a:ea typeface="メイリオ" panose="020B0604030504040204" pitchFamily="50" charset="-128"/>
              </a:rPr>
              <a:t>elem.click</a:t>
            </a:r>
            <a:r>
              <a:rPr kumimoji="1" lang="en-US" altLang="ja-JP" sz="2400" dirty="0">
                <a:latin typeface="メイリオ" panose="020B0604030504040204" pitchFamily="50" charset="-128"/>
                <a:ea typeface="メイリオ" panose="020B0604030504040204" pitchFamily="50" charset="-128"/>
              </a:rPr>
              <a:t>()</a:t>
            </a: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タグオブジェクトをクリック</a:t>
            </a:r>
          </a:p>
        </p:txBody>
      </p:sp>
      <p:sp>
        <p:nvSpPr>
          <p:cNvPr id="12" name="テキスト ボックス 11">
            <a:extLst>
              <a:ext uri="{FF2B5EF4-FFF2-40B4-BE49-F238E27FC236}">
                <a16:creationId xmlns:a16="http://schemas.microsoft.com/office/drawing/2014/main" id="{D0861F62-A252-9C26-B8E3-697539967EB1}"/>
              </a:ext>
            </a:extLst>
          </p:cNvPr>
          <p:cNvSpPr txBox="1"/>
          <p:nvPr/>
        </p:nvSpPr>
        <p:spPr>
          <a:xfrm>
            <a:off x="634481" y="3680726"/>
            <a:ext cx="9459449"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https://qiita.com/VA_nakatsu/items/0095755dc48ad7e86e2f</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57CAFD7-DDFB-0265-E10C-A2F8CC4F0C43}"/>
              </a:ext>
            </a:extLst>
          </p:cNvPr>
          <p:cNvSpPr txBox="1"/>
          <p:nvPr/>
        </p:nvSpPr>
        <p:spPr>
          <a:xfrm>
            <a:off x="559837" y="3219061"/>
            <a:ext cx="8962710"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Selenium</a:t>
            </a:r>
            <a:r>
              <a:rPr kumimoji="1" lang="ja-JP" altLang="en-US" sz="2400" dirty="0">
                <a:latin typeface="メイリオ" panose="020B0604030504040204" pitchFamily="50" charset="-128"/>
                <a:ea typeface="メイリオ" panose="020B0604030504040204" pitchFamily="50" charset="-128"/>
              </a:rPr>
              <a:t>を使った</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ページの操作の詳細は以下が参考になる</a:t>
            </a:r>
          </a:p>
        </p:txBody>
      </p:sp>
    </p:spTree>
    <p:extLst>
      <p:ext uri="{BB962C8B-B14F-4D97-AF65-F5344CB8AC3E}">
        <p14:creationId xmlns:p14="http://schemas.microsoft.com/office/powerpoint/2010/main" val="103107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F738966-9540-0270-2B8C-519DAA4136C4}"/>
              </a:ext>
            </a:extLst>
          </p:cNvPr>
          <p:cNvSpPr txBox="1"/>
          <p:nvPr/>
        </p:nvSpPr>
        <p:spPr>
          <a:xfrm>
            <a:off x="421821" y="667078"/>
            <a:ext cx="12084783"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国内ホテルのリンクをクリックするように</a:t>
            </a:r>
            <a:r>
              <a:rPr kumimoji="1" lang="en-US" altLang="ja-JP" sz="2400" dirty="0">
                <a:latin typeface="メイリオ" panose="020B0604030504040204" pitchFamily="50" charset="-128"/>
                <a:ea typeface="メイリオ" panose="020B0604030504040204" pitchFamily="50" charset="-128"/>
              </a:rPr>
              <a:t>selenium_simple.py</a:t>
            </a:r>
            <a:r>
              <a:rPr kumimoji="1" lang="ja-JP" altLang="en-US" sz="2400" dirty="0">
                <a:latin typeface="メイリオ" panose="020B0604030504040204" pitchFamily="50" charset="-128"/>
                <a:ea typeface="メイリオ" panose="020B0604030504040204" pitchFamily="50" charset="-128"/>
              </a:rPr>
              <a:t>を修正してください。</a:t>
            </a:r>
          </a:p>
        </p:txBody>
      </p:sp>
      <p:sp>
        <p:nvSpPr>
          <p:cNvPr id="3" name="テキスト ボックス 2">
            <a:extLst>
              <a:ext uri="{FF2B5EF4-FFF2-40B4-BE49-F238E27FC236}">
                <a16:creationId xmlns:a16="http://schemas.microsoft.com/office/drawing/2014/main" id="{C49814A2-5907-9698-F5FD-64F17D778FAC}"/>
              </a:ext>
            </a:extLst>
          </p:cNvPr>
          <p:cNvSpPr txBox="1"/>
          <p:nvPr/>
        </p:nvSpPr>
        <p:spPr>
          <a:xfrm>
            <a:off x="421821" y="206090"/>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p>
        </p:txBody>
      </p:sp>
      <p:sp>
        <p:nvSpPr>
          <p:cNvPr id="5" name="テキスト ボックス 4">
            <a:extLst>
              <a:ext uri="{FF2B5EF4-FFF2-40B4-BE49-F238E27FC236}">
                <a16:creationId xmlns:a16="http://schemas.microsoft.com/office/drawing/2014/main" id="{A8930145-8011-4062-9574-6A748F734A99}"/>
              </a:ext>
            </a:extLst>
          </p:cNvPr>
          <p:cNvSpPr txBox="1"/>
          <p:nvPr/>
        </p:nvSpPr>
        <p:spPr>
          <a:xfrm>
            <a:off x="496466" y="1680154"/>
            <a:ext cx="11310258" cy="1323439"/>
          </a:xfrm>
          <a:prstGeom prst="rect">
            <a:avLst/>
          </a:prstGeom>
          <a:noFill/>
        </p:spPr>
        <p:txBody>
          <a:bodyPr wrap="square" rtlCol="0">
            <a:spAutoFit/>
          </a:bodyPr>
          <a:lstStyle/>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カーソル移動のメソッドは以下を参照：</a:t>
            </a:r>
            <a:r>
              <a:rPr kumimoji="1" lang="en-US" altLang="ja-JP" sz="2000" dirty="0">
                <a:latin typeface="メイリオ" panose="020B0604030504040204" pitchFamily="50" charset="-128"/>
                <a:ea typeface="メイリオ" panose="020B0604030504040204" pitchFamily="50" charset="-128"/>
                <a:hlinkClick r:id="rId2"/>
              </a:rPr>
              <a:t>https://mwkexcelfriend.com/python-selenium/</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該当タグを探すには検証モードを使うと効率的</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クリックイベントのコーディング（参考）：</a:t>
            </a:r>
            <a:r>
              <a:rPr kumimoji="1" lang="en-US" altLang="ja-JP" sz="2000" dirty="0">
                <a:latin typeface="メイリオ" panose="020B0604030504040204" pitchFamily="50" charset="-128"/>
                <a:ea typeface="メイリオ" panose="020B0604030504040204" pitchFamily="50" charset="-128"/>
                <a:hlinkClick r:id="rId3"/>
              </a:rPr>
              <a:t>https://web-tweets.com/python/how-to-click-for-python-selenium/#xpath</a:t>
            </a:r>
            <a:endParaRPr kumimoji="1" lang="ja-JP" altLang="en-US" sz="2000"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86C46DB2-9B97-2BDE-7DFB-EE1B1B5A2C2D}"/>
              </a:ext>
            </a:extLst>
          </p:cNvPr>
          <p:cNvPicPr>
            <a:picLocks noChangeAspect="1"/>
          </p:cNvPicPr>
          <p:nvPr/>
        </p:nvPicPr>
        <p:blipFill>
          <a:blip r:embed="rId4"/>
          <a:stretch>
            <a:fillRect/>
          </a:stretch>
        </p:blipFill>
        <p:spPr>
          <a:xfrm>
            <a:off x="6984394" y="3309217"/>
            <a:ext cx="5155844" cy="3269059"/>
          </a:xfrm>
          <a:prstGeom prst="rect">
            <a:avLst/>
          </a:prstGeom>
        </p:spPr>
      </p:pic>
      <p:pic>
        <p:nvPicPr>
          <p:cNvPr id="7" name="図 6">
            <a:extLst>
              <a:ext uri="{FF2B5EF4-FFF2-40B4-BE49-F238E27FC236}">
                <a16:creationId xmlns:a16="http://schemas.microsoft.com/office/drawing/2014/main" id="{BE115A04-4EBE-F949-1B71-3260549F4DA7}"/>
              </a:ext>
            </a:extLst>
          </p:cNvPr>
          <p:cNvPicPr>
            <a:picLocks noChangeAspect="1"/>
          </p:cNvPicPr>
          <p:nvPr/>
        </p:nvPicPr>
        <p:blipFill>
          <a:blip r:embed="rId5"/>
          <a:stretch>
            <a:fillRect/>
          </a:stretch>
        </p:blipFill>
        <p:spPr>
          <a:xfrm>
            <a:off x="2245565" y="3257709"/>
            <a:ext cx="4040157" cy="3497099"/>
          </a:xfrm>
          <a:prstGeom prst="rect">
            <a:avLst/>
          </a:prstGeom>
        </p:spPr>
      </p:pic>
      <p:sp>
        <p:nvSpPr>
          <p:cNvPr id="8" name="矢印: 五方向 7">
            <a:extLst>
              <a:ext uri="{FF2B5EF4-FFF2-40B4-BE49-F238E27FC236}">
                <a16:creationId xmlns:a16="http://schemas.microsoft.com/office/drawing/2014/main" id="{1834A6EF-185D-F991-1FDE-77E165B178DF}"/>
              </a:ext>
            </a:extLst>
          </p:cNvPr>
          <p:cNvSpPr/>
          <p:nvPr/>
        </p:nvSpPr>
        <p:spPr>
          <a:xfrm>
            <a:off x="0" y="4072916"/>
            <a:ext cx="2425959" cy="7419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カーソルを国内ホテルにあててクリック</a:t>
            </a:r>
          </a:p>
        </p:txBody>
      </p:sp>
      <p:sp>
        <p:nvSpPr>
          <p:cNvPr id="9" name="矢印: 右 8">
            <a:extLst>
              <a:ext uri="{FF2B5EF4-FFF2-40B4-BE49-F238E27FC236}">
                <a16:creationId xmlns:a16="http://schemas.microsoft.com/office/drawing/2014/main" id="{C1682BDA-5EE6-1DD2-6DCF-5EADAF72D792}"/>
              </a:ext>
            </a:extLst>
          </p:cNvPr>
          <p:cNvSpPr/>
          <p:nvPr/>
        </p:nvSpPr>
        <p:spPr>
          <a:xfrm>
            <a:off x="6303259" y="4341871"/>
            <a:ext cx="681135" cy="1138334"/>
          </a:xfrm>
          <a:prstGeom prst="rightArrow">
            <a:avLst>
              <a:gd name="adj1" fmla="val 5983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4DD7F41-F034-7127-F27C-E2B765CDAC08}"/>
              </a:ext>
            </a:extLst>
          </p:cNvPr>
          <p:cNvSpPr txBox="1"/>
          <p:nvPr/>
        </p:nvSpPr>
        <p:spPr>
          <a:xfrm>
            <a:off x="173697" y="6072710"/>
            <a:ext cx="2000291"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click_link.py</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40F69AAB-1B15-8946-C252-15FE80658A3D}"/>
              </a:ext>
            </a:extLst>
          </p:cNvPr>
          <p:cNvSpPr txBox="1"/>
          <p:nvPr/>
        </p:nvSpPr>
        <p:spPr>
          <a:xfrm>
            <a:off x="496466" y="1048411"/>
            <a:ext cx="2954911"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6"/>
              </a:rPr>
              <a:t>https://4travel.jp/</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1664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C688B6A-68E9-3833-DFC0-3EBA7F097264}"/>
              </a:ext>
            </a:extLst>
          </p:cNvPr>
          <p:cNvPicPr>
            <a:picLocks noChangeAspect="1"/>
          </p:cNvPicPr>
          <p:nvPr/>
        </p:nvPicPr>
        <p:blipFill>
          <a:blip r:embed="rId2"/>
          <a:stretch>
            <a:fillRect/>
          </a:stretch>
        </p:blipFill>
        <p:spPr>
          <a:xfrm>
            <a:off x="423437" y="1709988"/>
            <a:ext cx="8785877" cy="4945344"/>
          </a:xfrm>
          <a:prstGeom prst="rect">
            <a:avLst/>
          </a:prstGeom>
        </p:spPr>
      </p:pic>
      <p:sp>
        <p:nvSpPr>
          <p:cNvPr id="4" name="テキスト ボックス 3">
            <a:extLst>
              <a:ext uri="{FF2B5EF4-FFF2-40B4-BE49-F238E27FC236}">
                <a16:creationId xmlns:a16="http://schemas.microsoft.com/office/drawing/2014/main" id="{38415449-056F-3E94-A424-2F2AD2280EBA}"/>
              </a:ext>
            </a:extLst>
          </p:cNvPr>
          <p:cNvSpPr txBox="1"/>
          <p:nvPr/>
        </p:nvSpPr>
        <p:spPr>
          <a:xfrm>
            <a:off x="233265" y="307910"/>
            <a:ext cx="75713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演習２：キーワード検索→バックボタン</a:t>
            </a:r>
          </a:p>
        </p:txBody>
      </p:sp>
      <p:sp>
        <p:nvSpPr>
          <p:cNvPr id="13" name="矢印: 右 12">
            <a:extLst>
              <a:ext uri="{FF2B5EF4-FFF2-40B4-BE49-F238E27FC236}">
                <a16:creationId xmlns:a16="http://schemas.microsoft.com/office/drawing/2014/main" id="{43D94B49-40CB-8ECE-4D21-FD562E9B52D6}"/>
              </a:ext>
            </a:extLst>
          </p:cNvPr>
          <p:cNvSpPr/>
          <p:nvPr/>
        </p:nvSpPr>
        <p:spPr>
          <a:xfrm>
            <a:off x="5850293" y="3082593"/>
            <a:ext cx="827037" cy="145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B4B38BF-19EE-020F-0593-7D4714B741CE}"/>
              </a:ext>
            </a:extLst>
          </p:cNvPr>
          <p:cNvSpPr/>
          <p:nvPr/>
        </p:nvSpPr>
        <p:spPr>
          <a:xfrm>
            <a:off x="4641180" y="5885496"/>
            <a:ext cx="974910" cy="370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D9F29C3-EB01-2195-15FE-FC41D9630D34}"/>
              </a:ext>
            </a:extLst>
          </p:cNvPr>
          <p:cNvSpPr txBox="1"/>
          <p:nvPr/>
        </p:nvSpPr>
        <p:spPr>
          <a:xfrm>
            <a:off x="307910" y="1273541"/>
            <a:ext cx="7254678" cy="400110"/>
          </a:xfrm>
          <a:prstGeom prst="rect">
            <a:avLst/>
          </a:prstGeom>
          <a:noFill/>
        </p:spPr>
        <p:txBody>
          <a:bodyPr wrap="none" rtlCol="0">
            <a:spAutoFit/>
          </a:bodyPr>
          <a:lstStyle/>
          <a:p>
            <a:r>
              <a:rPr lang="ja-JP" altLang="en-US" sz="2000" dirty="0"/>
              <a:t>バックボタン　</a:t>
            </a:r>
            <a:r>
              <a:rPr lang="en-US" altLang="ja-JP" sz="2000" dirty="0">
                <a:hlinkClick r:id="rId3"/>
              </a:rPr>
              <a:t>https://senablog.com/python-selenium-browser/#</a:t>
            </a:r>
            <a:endParaRPr kumimoji="1" lang="ja-JP" altLang="en-US" sz="20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DB7E8CF-8ECB-01C7-CC73-66503C68DFFB}"/>
              </a:ext>
            </a:extLst>
          </p:cNvPr>
          <p:cNvSpPr txBox="1"/>
          <p:nvPr/>
        </p:nvSpPr>
        <p:spPr>
          <a:xfrm>
            <a:off x="307910" y="867467"/>
            <a:ext cx="911018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適当なキーワードで検索し、検索結果画面でバックボタンを押す</a:t>
            </a:r>
          </a:p>
        </p:txBody>
      </p:sp>
      <p:sp>
        <p:nvSpPr>
          <p:cNvPr id="9" name="テキスト ボックス 8">
            <a:extLst>
              <a:ext uri="{FF2B5EF4-FFF2-40B4-BE49-F238E27FC236}">
                <a16:creationId xmlns:a16="http://schemas.microsoft.com/office/drawing/2014/main" id="{3D28A509-ACF8-D8B9-B864-F9B9D03A4E42}"/>
              </a:ext>
            </a:extLst>
          </p:cNvPr>
          <p:cNvSpPr txBox="1"/>
          <p:nvPr/>
        </p:nvSpPr>
        <p:spPr>
          <a:xfrm>
            <a:off x="423437" y="6382427"/>
            <a:ext cx="3265061"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back_and_search.py</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91939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4DA425D-DFEE-4008-05E8-C85D3345F9C1}"/>
              </a:ext>
            </a:extLst>
          </p:cNvPr>
          <p:cNvSpPr txBox="1"/>
          <p:nvPr/>
        </p:nvSpPr>
        <p:spPr>
          <a:xfrm>
            <a:off x="451586" y="201899"/>
            <a:ext cx="634019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無限スクロールを動かす（参考）</a:t>
            </a:r>
          </a:p>
        </p:txBody>
      </p:sp>
      <p:sp>
        <p:nvSpPr>
          <p:cNvPr id="3" name="テキスト ボックス 2">
            <a:extLst>
              <a:ext uri="{FF2B5EF4-FFF2-40B4-BE49-F238E27FC236}">
                <a16:creationId xmlns:a16="http://schemas.microsoft.com/office/drawing/2014/main" id="{9175C7C0-C73A-9B3F-AAB1-5065C304FFA2}"/>
              </a:ext>
            </a:extLst>
          </p:cNvPr>
          <p:cNvSpPr txBox="1"/>
          <p:nvPr/>
        </p:nvSpPr>
        <p:spPr>
          <a:xfrm>
            <a:off x="451586" y="756485"/>
            <a:ext cx="7782964" cy="830997"/>
          </a:xfrm>
          <a:prstGeom prst="rect">
            <a:avLst/>
          </a:prstGeom>
          <a:noFill/>
        </p:spPr>
        <p:txBody>
          <a:bodyPr wrap="none" rtlCol="0">
            <a:spAutoFit/>
          </a:bodyPr>
          <a:lstStyle/>
          <a:p>
            <a:pPr marL="457200" indent="-457200" algn="l">
              <a:buFont typeface="+mj-lt"/>
              <a:buAutoNum type="arabicPeriod"/>
            </a:pPr>
            <a:r>
              <a:rPr kumimoji="1" lang="en-US" altLang="ja-JP" sz="2400" dirty="0" err="1">
                <a:latin typeface="メイリオ" panose="020B0604030504040204" pitchFamily="50" charset="-128"/>
                <a:ea typeface="メイリオ" panose="020B0604030504040204" pitchFamily="50" charset="-128"/>
              </a:rPr>
              <a:t>Javascript</a:t>
            </a:r>
            <a:r>
              <a:rPr kumimoji="1" lang="ja-JP" altLang="en-US" sz="2400" dirty="0">
                <a:latin typeface="メイリオ" panose="020B0604030504040204" pitchFamily="50" charset="-128"/>
                <a:ea typeface="メイリオ" panose="020B0604030504040204" pitchFamily="50" charset="-128"/>
              </a:rPr>
              <a:t>を使った動的コンテンツとよばれる。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Selenium</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err="1">
                <a:latin typeface="メイリオ" panose="020B0604030504040204" pitchFamily="50" charset="-128"/>
                <a:ea typeface="メイリオ" panose="020B0604030504040204" pitchFamily="50" charset="-128"/>
              </a:rPr>
              <a:t>javascript</a:t>
            </a:r>
            <a:r>
              <a:rPr kumimoji="1" lang="ja-JP" altLang="en-US" sz="2400" dirty="0">
                <a:latin typeface="メイリオ" panose="020B0604030504040204" pitchFamily="50" charset="-128"/>
                <a:ea typeface="メイリオ" panose="020B0604030504040204" pitchFamily="50" charset="-128"/>
              </a:rPr>
              <a:t>を実行できる点が特徴の１つ</a:t>
            </a:r>
          </a:p>
        </p:txBody>
      </p:sp>
      <p:sp>
        <p:nvSpPr>
          <p:cNvPr id="5" name="テキスト ボックス 4">
            <a:extLst>
              <a:ext uri="{FF2B5EF4-FFF2-40B4-BE49-F238E27FC236}">
                <a16:creationId xmlns:a16="http://schemas.microsoft.com/office/drawing/2014/main" id="{4B867D29-0713-719D-ACB9-4655E4F4F7A9}"/>
              </a:ext>
            </a:extLst>
          </p:cNvPr>
          <p:cNvSpPr txBox="1"/>
          <p:nvPr/>
        </p:nvSpPr>
        <p:spPr>
          <a:xfrm>
            <a:off x="768866" y="5888503"/>
            <a:ext cx="7577612" cy="646331"/>
          </a:xfrm>
          <a:prstGeom prst="rect">
            <a:avLst/>
          </a:prstGeom>
          <a:noFill/>
        </p:spPr>
        <p:txBody>
          <a:bodyPr wrap="square" rtlCol="0">
            <a:spAutoFit/>
          </a:bodyPr>
          <a:lstStyle/>
          <a:p>
            <a:pPr algn="l"/>
            <a:r>
              <a:rPr kumimoji="1" lang="en-US" altLang="ja-JP" dirty="0" err="1">
                <a:latin typeface="メイリオ" panose="020B0604030504040204" pitchFamily="50" charset="-128"/>
                <a:ea typeface="メイリオ" panose="020B0604030504040204" pitchFamily="50" charset="-128"/>
              </a:rPr>
              <a:t>Javascript</a:t>
            </a:r>
            <a:r>
              <a:rPr kumimoji="1" lang="ja-JP" altLang="en-US" dirty="0">
                <a:latin typeface="メイリオ" panose="020B0604030504040204" pitchFamily="50" charset="-128"/>
                <a:ea typeface="メイリオ" panose="020B0604030504040204" pitchFamily="50" charset="-128"/>
              </a:rPr>
              <a:t>を使うと、いろいろなイベントをブラウザから受け取って動的に</a:t>
            </a:r>
            <a:r>
              <a:rPr kumimoji="1" lang="en-US" altLang="ja-JP" dirty="0">
                <a:latin typeface="メイリオ" panose="020B0604030504040204" pitchFamily="50" charset="-128"/>
                <a:ea typeface="メイリオ" panose="020B0604030504040204" pitchFamily="50" charset="-128"/>
              </a:rPr>
              <a:t>web</a:t>
            </a:r>
            <a:r>
              <a:rPr kumimoji="1" lang="ja-JP" altLang="en-US" dirty="0">
                <a:latin typeface="メイリオ" panose="020B0604030504040204" pitchFamily="50" charset="-128"/>
                <a:ea typeface="メイリオ" panose="020B0604030504040204" pitchFamily="50" charset="-128"/>
              </a:rPr>
              <a:t>サーバーに</a:t>
            </a:r>
            <a:r>
              <a:rPr kumimoji="1" lang="en-US" altLang="ja-JP" dirty="0">
                <a:latin typeface="メイリオ" panose="020B0604030504040204" pitchFamily="50" charset="-128"/>
                <a:ea typeface="メイリオ" panose="020B0604030504040204" pitchFamily="50" charset="-128"/>
              </a:rPr>
              <a:t>http</a:t>
            </a:r>
            <a:r>
              <a:rPr kumimoji="1" lang="ja-JP" altLang="en-US" dirty="0">
                <a:latin typeface="メイリオ" panose="020B0604030504040204" pitchFamily="50" charset="-128"/>
                <a:ea typeface="メイリオ" panose="020B0604030504040204" pitchFamily="50" charset="-128"/>
              </a:rPr>
              <a:t>リクエストする仕掛けを実装できる</a:t>
            </a:r>
          </a:p>
        </p:txBody>
      </p:sp>
      <p:sp>
        <p:nvSpPr>
          <p:cNvPr id="6" name="テキスト ボックス 5">
            <a:extLst>
              <a:ext uri="{FF2B5EF4-FFF2-40B4-BE49-F238E27FC236}">
                <a16:creationId xmlns:a16="http://schemas.microsoft.com/office/drawing/2014/main" id="{F372B0A3-ACEE-B170-0DDB-DC5A21E6B0E2}"/>
              </a:ext>
            </a:extLst>
          </p:cNvPr>
          <p:cNvSpPr txBox="1"/>
          <p:nvPr/>
        </p:nvSpPr>
        <p:spPr>
          <a:xfrm>
            <a:off x="768866" y="6449247"/>
            <a:ext cx="6022931"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https://webtan.impress.co.jp/e/2017/09/11/26820</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F7A39298-CB9C-D17E-9BE7-3A871B430076}"/>
              </a:ext>
            </a:extLst>
          </p:cNvPr>
          <p:cNvSpPr txBox="1"/>
          <p:nvPr/>
        </p:nvSpPr>
        <p:spPr>
          <a:xfrm>
            <a:off x="932819" y="1462975"/>
            <a:ext cx="6955109"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Selenium</a:t>
            </a:r>
            <a:r>
              <a:rPr kumimoji="1" lang="ja-JP" altLang="en-US" dirty="0">
                <a:latin typeface="メイリオ" panose="020B0604030504040204" pitchFamily="50" charset="-128"/>
                <a:ea typeface="メイリオ" panose="020B0604030504040204" pitchFamily="50" charset="-128"/>
              </a:rPr>
              <a:t>による無限スクロールコーディング（参考）</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hlinkClick r:id="rId3"/>
              </a:rPr>
              <a:t>https://www.sukerou.com/2021/09/pythonselenium.html</a:t>
            </a:r>
            <a:endParaRPr kumimoji="1" lang="ja-JP" altLang="en-US"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17E10B98-E31C-C9D8-1DBF-ED3CAD2BCCB7}"/>
              </a:ext>
            </a:extLst>
          </p:cNvPr>
          <p:cNvPicPr>
            <a:picLocks noChangeAspect="1"/>
          </p:cNvPicPr>
          <p:nvPr/>
        </p:nvPicPr>
        <p:blipFill>
          <a:blip r:embed="rId4"/>
          <a:stretch>
            <a:fillRect/>
          </a:stretch>
        </p:blipFill>
        <p:spPr>
          <a:xfrm>
            <a:off x="945711" y="2110137"/>
            <a:ext cx="6929326" cy="3776704"/>
          </a:xfrm>
          <a:prstGeom prst="rect">
            <a:avLst/>
          </a:prstGeom>
        </p:spPr>
      </p:pic>
      <p:sp>
        <p:nvSpPr>
          <p:cNvPr id="10" name="テキスト ボックス 9">
            <a:extLst>
              <a:ext uri="{FF2B5EF4-FFF2-40B4-BE49-F238E27FC236}">
                <a16:creationId xmlns:a16="http://schemas.microsoft.com/office/drawing/2014/main" id="{55562673-892B-C9B9-806C-1AF7B437C458}"/>
              </a:ext>
            </a:extLst>
          </p:cNvPr>
          <p:cNvSpPr txBox="1"/>
          <p:nvPr/>
        </p:nvSpPr>
        <p:spPr>
          <a:xfrm>
            <a:off x="7875037" y="3785197"/>
            <a:ext cx="2639441"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infinite_scroll.py</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63A3767A-9F69-8004-EE24-CFF60E4A2C27}"/>
              </a:ext>
            </a:extLst>
          </p:cNvPr>
          <p:cNvSpPr txBox="1"/>
          <p:nvPr/>
        </p:nvSpPr>
        <p:spPr>
          <a:xfrm>
            <a:off x="7875037" y="2550618"/>
            <a:ext cx="4433312" cy="1200329"/>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Yahoo</a:t>
            </a:r>
            <a:r>
              <a:rPr kumimoji="1" lang="ja-JP" altLang="en-US" sz="2400" dirty="0">
                <a:latin typeface="メイリオ" panose="020B0604030504040204" pitchFamily="50" charset="-128"/>
                <a:ea typeface="メイリオ" panose="020B0604030504040204" pitchFamily="50" charset="-128"/>
              </a:rPr>
              <a:t>トップページを無碍スクロールするデモプログラムを動かしてみてください。</a:t>
            </a:r>
          </a:p>
        </p:txBody>
      </p:sp>
    </p:spTree>
    <p:extLst>
      <p:ext uri="{BB962C8B-B14F-4D97-AF65-F5344CB8AC3E}">
        <p14:creationId xmlns:p14="http://schemas.microsoft.com/office/powerpoint/2010/main" val="740529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8C69118-70D6-2252-855C-A8BF7E066051}"/>
              </a:ext>
            </a:extLst>
          </p:cNvPr>
          <p:cNvSpPr txBox="1"/>
          <p:nvPr/>
        </p:nvSpPr>
        <p:spPr>
          <a:xfrm>
            <a:off x="363893" y="286255"/>
            <a:ext cx="880241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今までのクローラーはブラウザは無関係だった</a:t>
            </a:r>
          </a:p>
        </p:txBody>
      </p:sp>
      <p:sp>
        <p:nvSpPr>
          <p:cNvPr id="3" name="テキスト ボックス 2">
            <a:extLst>
              <a:ext uri="{FF2B5EF4-FFF2-40B4-BE49-F238E27FC236}">
                <a16:creationId xmlns:a16="http://schemas.microsoft.com/office/drawing/2014/main" id="{5C23E90A-C3B6-BCAE-3E76-B5A61448E6C1}"/>
              </a:ext>
            </a:extLst>
          </p:cNvPr>
          <p:cNvSpPr txBox="1"/>
          <p:nvPr/>
        </p:nvSpPr>
        <p:spPr>
          <a:xfrm>
            <a:off x="363893" y="884873"/>
            <a:ext cx="10795519"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ブラウザの代わりにプログラムから</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リクエストしていた。</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プログラムからブラウザ上のカーソルを操作しても同じようにクローリングできる</a:t>
            </a:r>
          </a:p>
        </p:txBody>
      </p:sp>
      <p:pic>
        <p:nvPicPr>
          <p:cNvPr id="6" name="図 5">
            <a:extLst>
              <a:ext uri="{FF2B5EF4-FFF2-40B4-BE49-F238E27FC236}">
                <a16:creationId xmlns:a16="http://schemas.microsoft.com/office/drawing/2014/main" id="{114412B3-5DFA-D814-7570-46987AC5054A}"/>
              </a:ext>
            </a:extLst>
          </p:cNvPr>
          <p:cNvPicPr>
            <a:picLocks noChangeAspect="1"/>
          </p:cNvPicPr>
          <p:nvPr/>
        </p:nvPicPr>
        <p:blipFill>
          <a:blip r:embed="rId2"/>
          <a:stretch>
            <a:fillRect/>
          </a:stretch>
        </p:blipFill>
        <p:spPr>
          <a:xfrm>
            <a:off x="712444" y="2481942"/>
            <a:ext cx="8028992" cy="4376057"/>
          </a:xfrm>
          <a:prstGeom prst="rect">
            <a:avLst/>
          </a:prstGeom>
        </p:spPr>
      </p:pic>
      <p:sp>
        <p:nvSpPr>
          <p:cNvPr id="7" name="テキスト ボックス 6">
            <a:extLst>
              <a:ext uri="{FF2B5EF4-FFF2-40B4-BE49-F238E27FC236}">
                <a16:creationId xmlns:a16="http://schemas.microsoft.com/office/drawing/2014/main" id="{64731570-D175-B899-FDC3-9254000F30A5}"/>
              </a:ext>
            </a:extLst>
          </p:cNvPr>
          <p:cNvSpPr txBox="1"/>
          <p:nvPr/>
        </p:nvSpPr>
        <p:spPr>
          <a:xfrm>
            <a:off x="3122211" y="1954719"/>
            <a:ext cx="2639441"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infinite_scroll.py</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6461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549582E-73BF-ABD3-F611-C342F18D96CD}"/>
              </a:ext>
            </a:extLst>
          </p:cNvPr>
          <p:cNvSpPr txBox="1"/>
          <p:nvPr/>
        </p:nvSpPr>
        <p:spPr>
          <a:xfrm>
            <a:off x="419878" y="1026159"/>
            <a:ext cx="11457991"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ログインをクリック →　</a:t>
            </a:r>
            <a:r>
              <a:rPr kumimoji="1" lang="en-US" altLang="ja-JP" sz="2400" dirty="0" err="1">
                <a:latin typeface="メイリオ" panose="020B0604030504040204" pitchFamily="50" charset="-128"/>
                <a:ea typeface="メイリオ" panose="020B0604030504040204" pitchFamily="50" charset="-128"/>
              </a:rPr>
              <a:t>id,password</a:t>
            </a:r>
            <a:r>
              <a:rPr kumimoji="1" lang="ja-JP" altLang="en-US" sz="2400" dirty="0">
                <a:latin typeface="メイリオ" panose="020B0604030504040204" pitchFamily="50" charset="-128"/>
                <a:ea typeface="メイリオ" panose="020B0604030504040204" pitchFamily="50" charset="-128"/>
              </a:rPr>
              <a:t>を入力　→　</a:t>
            </a:r>
            <a:r>
              <a:rPr kumimoji="1" lang="en-US" altLang="ja-JP" sz="2400" dirty="0">
                <a:latin typeface="メイリオ" panose="020B0604030504040204" pitchFamily="50" charset="-128"/>
                <a:ea typeface="メイリオ" panose="020B0604030504040204" pitchFamily="50" charset="-128"/>
              </a:rPr>
              <a:t>submit</a:t>
            </a:r>
            <a:r>
              <a:rPr kumimoji="1" lang="ja-JP" altLang="en-US" sz="2400" dirty="0">
                <a:latin typeface="メイリオ" panose="020B0604030504040204" pitchFamily="50" charset="-128"/>
                <a:ea typeface="メイリオ" panose="020B0604030504040204" pitchFamily="50" charset="-128"/>
              </a:rPr>
              <a:t>　の順にイベント信号を送るプログラムを作成する</a:t>
            </a:r>
          </a:p>
        </p:txBody>
      </p:sp>
      <p:pic>
        <p:nvPicPr>
          <p:cNvPr id="9" name="図 8">
            <a:extLst>
              <a:ext uri="{FF2B5EF4-FFF2-40B4-BE49-F238E27FC236}">
                <a16:creationId xmlns:a16="http://schemas.microsoft.com/office/drawing/2014/main" id="{635307B5-8CCD-CAB8-170B-66B8E0599FE3}"/>
              </a:ext>
            </a:extLst>
          </p:cNvPr>
          <p:cNvPicPr>
            <a:picLocks noChangeAspect="1"/>
          </p:cNvPicPr>
          <p:nvPr/>
        </p:nvPicPr>
        <p:blipFill>
          <a:blip r:embed="rId2"/>
          <a:stretch>
            <a:fillRect/>
          </a:stretch>
        </p:blipFill>
        <p:spPr>
          <a:xfrm>
            <a:off x="7897539" y="2317265"/>
            <a:ext cx="4294461" cy="3755329"/>
          </a:xfrm>
          <a:prstGeom prst="rect">
            <a:avLst/>
          </a:prstGeom>
        </p:spPr>
      </p:pic>
      <p:pic>
        <p:nvPicPr>
          <p:cNvPr id="16" name="図 15">
            <a:extLst>
              <a:ext uri="{FF2B5EF4-FFF2-40B4-BE49-F238E27FC236}">
                <a16:creationId xmlns:a16="http://schemas.microsoft.com/office/drawing/2014/main" id="{6C668D1E-2F3A-0763-8D7F-5E25FE59A549}"/>
              </a:ext>
            </a:extLst>
          </p:cNvPr>
          <p:cNvPicPr>
            <a:picLocks noChangeAspect="1"/>
          </p:cNvPicPr>
          <p:nvPr/>
        </p:nvPicPr>
        <p:blipFill>
          <a:blip r:embed="rId3"/>
          <a:stretch>
            <a:fillRect/>
          </a:stretch>
        </p:blipFill>
        <p:spPr>
          <a:xfrm>
            <a:off x="164355" y="2317265"/>
            <a:ext cx="6744866" cy="3755329"/>
          </a:xfrm>
          <a:prstGeom prst="rect">
            <a:avLst/>
          </a:prstGeom>
        </p:spPr>
      </p:pic>
      <p:sp>
        <p:nvSpPr>
          <p:cNvPr id="17" name="正方形/長方形 16">
            <a:extLst>
              <a:ext uri="{FF2B5EF4-FFF2-40B4-BE49-F238E27FC236}">
                <a16:creationId xmlns:a16="http://schemas.microsoft.com/office/drawing/2014/main" id="{C402F91D-528F-48E0-95BB-4E87B471EA1F}"/>
              </a:ext>
            </a:extLst>
          </p:cNvPr>
          <p:cNvSpPr/>
          <p:nvPr/>
        </p:nvSpPr>
        <p:spPr>
          <a:xfrm>
            <a:off x="4988282" y="2677886"/>
            <a:ext cx="145557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F0B7BEE9-F942-B813-BFE3-A57A8E37FD94}"/>
              </a:ext>
            </a:extLst>
          </p:cNvPr>
          <p:cNvSpPr/>
          <p:nvPr/>
        </p:nvSpPr>
        <p:spPr>
          <a:xfrm>
            <a:off x="7106331" y="3564294"/>
            <a:ext cx="615820" cy="1362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9EFC0F5-C92E-FD6C-2B72-EEFF43094E58}"/>
              </a:ext>
            </a:extLst>
          </p:cNvPr>
          <p:cNvSpPr txBox="1"/>
          <p:nvPr/>
        </p:nvSpPr>
        <p:spPr>
          <a:xfrm>
            <a:off x="419878" y="311596"/>
            <a:ext cx="613341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r>
              <a:rPr kumimoji="1" lang="en-US" altLang="ja-JP" sz="3200" dirty="0">
                <a:latin typeface="メイリオ" panose="020B0604030504040204" pitchFamily="50" charset="-128"/>
                <a:ea typeface="メイリオ" panose="020B0604030504040204" pitchFamily="50" charset="-128"/>
              </a:rPr>
              <a:t>Selenium</a:t>
            </a:r>
            <a:r>
              <a:rPr kumimoji="1" lang="ja-JP" altLang="en-US" sz="3200" dirty="0">
                <a:latin typeface="メイリオ" panose="020B0604030504040204" pitchFamily="50" charset="-128"/>
                <a:ea typeface="メイリオ" panose="020B0604030504040204" pitchFamily="50" charset="-128"/>
              </a:rPr>
              <a:t>でログインする</a:t>
            </a:r>
          </a:p>
        </p:txBody>
      </p:sp>
      <p:sp>
        <p:nvSpPr>
          <p:cNvPr id="11" name="テキスト ボックス 10">
            <a:extLst>
              <a:ext uri="{FF2B5EF4-FFF2-40B4-BE49-F238E27FC236}">
                <a16:creationId xmlns:a16="http://schemas.microsoft.com/office/drawing/2014/main" id="{FC7FD629-5E00-3B3F-E0AC-354A218C10B8}"/>
              </a:ext>
            </a:extLst>
          </p:cNvPr>
          <p:cNvSpPr txBox="1"/>
          <p:nvPr/>
        </p:nvSpPr>
        <p:spPr>
          <a:xfrm>
            <a:off x="7897539" y="1857156"/>
            <a:ext cx="3179653" cy="461665"/>
          </a:xfrm>
          <a:prstGeom prst="rect">
            <a:avLst/>
          </a:prstGeom>
          <a:noFill/>
        </p:spPr>
        <p:txBody>
          <a:bodyPr wrap="none" rtlCol="0">
            <a:spAutoFit/>
          </a:bodyPr>
          <a:lstStyle/>
          <a:p>
            <a:pPr algn="l"/>
            <a:r>
              <a:rPr kumimoji="1" lang="en-US" altLang="ja-JP" sz="2400" u="sng" dirty="0">
                <a:latin typeface="メイリオ" panose="020B0604030504040204" pitchFamily="50" charset="-128"/>
                <a:ea typeface="メイリオ" panose="020B0604030504040204" pitchFamily="50" charset="-128"/>
              </a:rPr>
              <a:t>Form</a:t>
            </a:r>
            <a:r>
              <a:rPr kumimoji="1" lang="ja-JP" altLang="en-US" sz="2400" u="sng" dirty="0">
                <a:latin typeface="メイリオ" panose="020B0604030504040204" pitchFamily="50" charset="-128"/>
                <a:ea typeface="メイリオ" panose="020B0604030504040204" pitchFamily="50" charset="-128"/>
              </a:rPr>
              <a:t>と呼ばれる</a:t>
            </a:r>
            <a:r>
              <a:rPr kumimoji="1" lang="en-US" altLang="ja-JP" sz="2400" u="sng" dirty="0">
                <a:latin typeface="メイリオ" panose="020B0604030504040204" pitchFamily="50" charset="-128"/>
                <a:ea typeface="メイリオ" panose="020B0604030504040204" pitchFamily="50" charset="-128"/>
              </a:rPr>
              <a:t>html</a:t>
            </a:r>
            <a:endParaRPr kumimoji="1" lang="ja-JP" altLang="en-US" sz="24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68436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81155B7-9DB9-6481-30CB-A65B0479078B}"/>
              </a:ext>
            </a:extLst>
          </p:cNvPr>
          <p:cNvSpPr txBox="1"/>
          <p:nvPr/>
        </p:nvSpPr>
        <p:spPr>
          <a:xfrm>
            <a:off x="550505" y="123214"/>
            <a:ext cx="600677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演習続き　フォーム</a:t>
            </a:r>
            <a:r>
              <a:rPr kumimoji="1" lang="en-US" altLang="ja-JP" sz="3200" dirty="0">
                <a:latin typeface="メイリオ" panose="020B0604030504040204" pitchFamily="50" charset="-128"/>
                <a:ea typeface="メイリオ" panose="020B0604030504040204" pitchFamily="50" charset="-128"/>
              </a:rPr>
              <a:t>(form)</a:t>
            </a:r>
            <a:r>
              <a:rPr kumimoji="1" lang="ja-JP" altLang="en-US" sz="3200" dirty="0">
                <a:latin typeface="メイリオ" panose="020B0604030504040204" pitchFamily="50" charset="-128"/>
                <a:ea typeface="メイリオ" panose="020B0604030504040204" pitchFamily="50" charset="-128"/>
              </a:rPr>
              <a:t>とは</a:t>
            </a:r>
          </a:p>
        </p:txBody>
      </p:sp>
      <p:sp>
        <p:nvSpPr>
          <p:cNvPr id="3" name="テキスト ボックス 2">
            <a:extLst>
              <a:ext uri="{FF2B5EF4-FFF2-40B4-BE49-F238E27FC236}">
                <a16:creationId xmlns:a16="http://schemas.microsoft.com/office/drawing/2014/main" id="{6F3F8383-405A-01D5-22CB-E04D4B8AA93F}"/>
              </a:ext>
            </a:extLst>
          </p:cNvPr>
          <p:cNvSpPr txBox="1"/>
          <p:nvPr/>
        </p:nvSpPr>
        <p:spPr>
          <a:xfrm>
            <a:off x="550505" y="677655"/>
            <a:ext cx="9945351" cy="830997"/>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テキスト、ラジオボタンなど何らかの入力（登録）する</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の記述</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EC</a:t>
            </a:r>
            <a:r>
              <a:rPr kumimoji="1" lang="ja-JP" altLang="en-US" sz="2400" dirty="0">
                <a:latin typeface="メイリオ" panose="020B0604030504040204" pitchFamily="50" charset="-128"/>
                <a:ea typeface="メイリオ" panose="020B0604030504040204" pitchFamily="50" charset="-128"/>
              </a:rPr>
              <a:t>サイトなどでよく使われる</a:t>
            </a:r>
          </a:p>
        </p:txBody>
      </p:sp>
      <p:pic>
        <p:nvPicPr>
          <p:cNvPr id="5" name="図 4">
            <a:extLst>
              <a:ext uri="{FF2B5EF4-FFF2-40B4-BE49-F238E27FC236}">
                <a16:creationId xmlns:a16="http://schemas.microsoft.com/office/drawing/2014/main" id="{76D1AFD9-CC32-1381-9ED1-12A91AEB56FF}"/>
              </a:ext>
            </a:extLst>
          </p:cNvPr>
          <p:cNvPicPr>
            <a:picLocks noChangeAspect="1"/>
          </p:cNvPicPr>
          <p:nvPr/>
        </p:nvPicPr>
        <p:blipFill>
          <a:blip r:embed="rId2"/>
          <a:stretch>
            <a:fillRect/>
          </a:stretch>
        </p:blipFill>
        <p:spPr>
          <a:xfrm>
            <a:off x="550505" y="3048327"/>
            <a:ext cx="3485077" cy="3688137"/>
          </a:xfrm>
          <a:prstGeom prst="rect">
            <a:avLst/>
          </a:prstGeom>
        </p:spPr>
      </p:pic>
      <p:sp>
        <p:nvSpPr>
          <p:cNvPr id="6" name="テキスト ボックス 5">
            <a:extLst>
              <a:ext uri="{FF2B5EF4-FFF2-40B4-BE49-F238E27FC236}">
                <a16:creationId xmlns:a16="http://schemas.microsoft.com/office/drawing/2014/main" id="{A562BB5F-370E-9531-31B7-C20D279BE692}"/>
              </a:ext>
            </a:extLst>
          </p:cNvPr>
          <p:cNvSpPr txBox="1"/>
          <p:nvPr/>
        </p:nvSpPr>
        <p:spPr>
          <a:xfrm>
            <a:off x="4264087" y="3051840"/>
            <a:ext cx="7688580" cy="4031873"/>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rPr>
              <a:t>&lt;form action="#"&gt;</a:t>
            </a:r>
          </a:p>
          <a:p>
            <a:pPr algn="l"/>
            <a:r>
              <a:rPr kumimoji="1" lang="en-US" altLang="ja-JP"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メールアドレス</a:t>
            </a:r>
            <a:r>
              <a:rPr kumimoji="1" lang="en-US" altLang="ja-JP" sz="1600" dirty="0">
                <a:latin typeface="メイリオ" panose="020B0604030504040204" pitchFamily="50" charset="-128"/>
                <a:ea typeface="メイリオ" panose="020B0604030504040204" pitchFamily="50" charset="-128"/>
              </a:rPr>
              <a:t>:</a:t>
            </a:r>
          </a:p>
          <a:p>
            <a:pPr algn="l"/>
            <a:r>
              <a:rPr kumimoji="1" lang="en-US" altLang="ja-JP" sz="1600" dirty="0">
                <a:latin typeface="メイリオ" panose="020B0604030504040204" pitchFamily="50" charset="-128"/>
                <a:ea typeface="メイリオ" panose="020B0604030504040204" pitchFamily="50" charset="-128"/>
              </a:rPr>
              <a:t>		&lt;input type="email" name="mail"&gt;</a:t>
            </a:r>
          </a:p>
          <a:p>
            <a:pPr algn="l"/>
            <a:r>
              <a:rPr kumimoji="1" lang="en-US" altLang="ja-JP"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パスワード</a:t>
            </a:r>
            <a:r>
              <a:rPr kumimoji="1" lang="en-US" altLang="ja-JP" sz="1600" dirty="0">
                <a:latin typeface="メイリオ" panose="020B0604030504040204" pitchFamily="50" charset="-128"/>
                <a:ea typeface="メイリオ" panose="020B0604030504040204" pitchFamily="50" charset="-128"/>
              </a:rPr>
              <a:t>:</a:t>
            </a:r>
          </a:p>
          <a:p>
            <a:pPr algn="l"/>
            <a:r>
              <a:rPr kumimoji="1" lang="en-US" altLang="ja-JP" sz="1600" dirty="0">
                <a:latin typeface="メイリオ" panose="020B0604030504040204" pitchFamily="50" charset="-128"/>
                <a:ea typeface="メイリオ" panose="020B0604030504040204" pitchFamily="50" charset="-128"/>
              </a:rPr>
              <a:t>		&lt;input type="password" name="password"&gt;</a:t>
            </a:r>
          </a:p>
          <a:p>
            <a:pPr algn="l"/>
            <a:r>
              <a:rPr kumimoji="1" lang="en-US" altLang="ja-JP"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郵便番号</a:t>
            </a:r>
            <a:r>
              <a:rPr kumimoji="1" lang="en-US" altLang="ja-JP" sz="1600" dirty="0">
                <a:latin typeface="メイリオ" panose="020B0604030504040204" pitchFamily="50" charset="-128"/>
                <a:ea typeface="メイリオ" panose="020B0604030504040204" pitchFamily="50" charset="-128"/>
              </a:rPr>
              <a:t>:</a:t>
            </a:r>
          </a:p>
          <a:p>
            <a:pPr algn="l"/>
            <a:r>
              <a:rPr kumimoji="1" lang="en-US" altLang="ja-JP" sz="1600" dirty="0">
                <a:latin typeface="メイリオ" panose="020B0604030504040204" pitchFamily="50" charset="-128"/>
                <a:ea typeface="メイリオ" panose="020B0604030504040204" pitchFamily="50" charset="-128"/>
              </a:rPr>
              <a:t>		&lt;input type="text" name="</a:t>
            </a:r>
            <a:r>
              <a:rPr kumimoji="1" lang="en-US" altLang="ja-JP" sz="1600" dirty="0" err="1">
                <a:latin typeface="メイリオ" panose="020B0604030504040204" pitchFamily="50" charset="-128"/>
                <a:ea typeface="メイリオ" panose="020B0604030504040204" pitchFamily="50" charset="-128"/>
              </a:rPr>
              <a:t>post_code</a:t>
            </a:r>
            <a:r>
              <a:rPr kumimoji="1" lang="en-US" altLang="ja-JP" sz="1600" dirty="0">
                <a:latin typeface="メイリオ" panose="020B0604030504040204" pitchFamily="50" charset="-128"/>
                <a:ea typeface="メイリオ" panose="020B0604030504040204" pitchFamily="50" charset="-128"/>
              </a:rPr>
              <a:t>"&gt;</a:t>
            </a:r>
          </a:p>
          <a:p>
            <a:pPr algn="l"/>
            <a:r>
              <a:rPr kumimoji="1" lang="en-US" altLang="ja-JP"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性別</a:t>
            </a:r>
            <a:r>
              <a:rPr kumimoji="1" lang="en-US" altLang="ja-JP" sz="1600" dirty="0">
                <a:latin typeface="メイリオ" panose="020B0604030504040204" pitchFamily="50" charset="-128"/>
                <a:ea typeface="メイリオ" panose="020B0604030504040204" pitchFamily="50" charset="-128"/>
              </a:rPr>
              <a:t>:</a:t>
            </a:r>
          </a:p>
          <a:p>
            <a:pPr algn="l"/>
            <a:r>
              <a:rPr kumimoji="1" lang="en-US" altLang="ja-JP" sz="1600" dirty="0">
                <a:latin typeface="メイリオ" panose="020B0604030504040204" pitchFamily="50" charset="-128"/>
                <a:ea typeface="メイリオ" panose="020B0604030504040204" pitchFamily="50" charset="-128"/>
              </a:rPr>
              <a:t>		&lt;input type="radio" name="gender" value="man"&gt;</a:t>
            </a:r>
            <a:r>
              <a:rPr kumimoji="1" lang="ja-JP" altLang="en-US" sz="1600" dirty="0">
                <a:latin typeface="メイリオ" panose="020B0604030504040204" pitchFamily="50" charset="-128"/>
                <a:ea typeface="メイリオ" panose="020B0604030504040204" pitchFamily="50" charset="-128"/>
              </a:rPr>
              <a:t>男性</a:t>
            </a:r>
          </a:p>
          <a:p>
            <a:pPr algn="l"/>
            <a:r>
              <a:rPr kumimoji="1" lang="ja-JP" altLang="en-US" sz="16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&lt;input type="radio" name="gender" value="woman"&gt;</a:t>
            </a:r>
            <a:r>
              <a:rPr kumimoji="1" lang="ja-JP" altLang="en-US" sz="1600" dirty="0">
                <a:latin typeface="メイリオ" panose="020B0604030504040204" pitchFamily="50" charset="-128"/>
                <a:ea typeface="メイリオ" panose="020B0604030504040204" pitchFamily="50" charset="-128"/>
              </a:rPr>
              <a:t>女性</a:t>
            </a:r>
          </a:p>
          <a:p>
            <a:pPr algn="l"/>
            <a:r>
              <a:rPr kumimoji="1" lang="ja-JP" altLang="en-US" sz="1600" dirty="0">
                <a:latin typeface="メイリオ" panose="020B0604030504040204" pitchFamily="50" charset="-128"/>
                <a:ea typeface="メイリオ" panose="020B0604030504040204" pitchFamily="50" charset="-128"/>
              </a:rPr>
              <a:t>	メール配信</a:t>
            </a:r>
            <a:r>
              <a:rPr kumimoji="1" lang="en-US" altLang="ja-JP" sz="1600" dirty="0">
                <a:latin typeface="メイリオ" panose="020B0604030504040204" pitchFamily="50" charset="-128"/>
                <a:ea typeface="メイリオ" panose="020B0604030504040204" pitchFamily="50" charset="-128"/>
              </a:rPr>
              <a:t>:</a:t>
            </a:r>
          </a:p>
          <a:p>
            <a:pPr algn="l"/>
            <a:r>
              <a:rPr kumimoji="1" lang="en-US" altLang="ja-JP" sz="1600" dirty="0">
                <a:latin typeface="メイリオ" panose="020B0604030504040204" pitchFamily="50" charset="-128"/>
                <a:ea typeface="メイリオ" panose="020B0604030504040204" pitchFamily="50" charset="-128"/>
              </a:rPr>
              <a:t>		&lt;input type="checkbox" name="magazine" value="1"  checked&gt;</a:t>
            </a:r>
          </a:p>
          <a:p>
            <a:pPr algn="l"/>
            <a:r>
              <a:rPr kumimoji="1" lang="en-US" altLang="ja-JP"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配信を希望する        </a:t>
            </a:r>
          </a:p>
          <a:p>
            <a:pPr algn="l"/>
            <a:r>
              <a:rPr kumimoji="1" lang="ja-JP" altLang="en-US" sz="16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&lt;input type="submit" value="</a:t>
            </a:r>
            <a:r>
              <a:rPr kumimoji="1" lang="ja-JP" altLang="en-US" sz="1600" dirty="0">
                <a:latin typeface="メイリオ" panose="020B0604030504040204" pitchFamily="50" charset="-128"/>
                <a:ea typeface="メイリオ" panose="020B0604030504040204" pitchFamily="50" charset="-128"/>
              </a:rPr>
              <a:t>送信</a:t>
            </a:r>
            <a:r>
              <a:rPr kumimoji="1" lang="en-US" altLang="ja-JP" sz="1600" dirty="0">
                <a:latin typeface="メイリオ" panose="020B0604030504040204" pitchFamily="50" charset="-128"/>
                <a:ea typeface="メイリオ" panose="020B0604030504040204" pitchFamily="50" charset="-128"/>
              </a:rPr>
              <a:t>"&gt;        </a:t>
            </a:r>
          </a:p>
          <a:p>
            <a:pPr algn="l"/>
            <a:r>
              <a:rPr kumimoji="1" lang="en-US" altLang="ja-JP" sz="1600" dirty="0">
                <a:latin typeface="メイリオ" panose="020B0604030504040204" pitchFamily="50" charset="-128"/>
                <a:ea typeface="メイリオ" panose="020B0604030504040204" pitchFamily="50" charset="-128"/>
              </a:rPr>
              <a:t>&lt;/form&gt;</a:t>
            </a:r>
          </a:p>
          <a:p>
            <a:pPr algn="l"/>
            <a:endParaRPr kumimoji="1" lang="ja-JP" altLang="en-US" sz="16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572668C7-FD70-9782-233C-4CAB20238AE5}"/>
              </a:ext>
            </a:extLst>
          </p:cNvPr>
          <p:cNvSpPr txBox="1"/>
          <p:nvPr/>
        </p:nvSpPr>
        <p:spPr>
          <a:xfrm>
            <a:off x="4385875" y="2000229"/>
            <a:ext cx="7015639" cy="1015663"/>
          </a:xfrm>
          <a:prstGeom prst="rect">
            <a:avLst/>
          </a:prstGeom>
          <a:noFill/>
        </p:spPr>
        <p:txBody>
          <a:bodyPr wrap="none" rtlCol="0">
            <a:spAutoFit/>
          </a:bodyPr>
          <a:lstStyle/>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入力パーツ</a:t>
            </a:r>
            <a:r>
              <a:rPr kumimoji="1" lang="en-US" altLang="ja-JP" sz="2000" dirty="0">
                <a:latin typeface="メイリオ" panose="020B0604030504040204" pitchFamily="50" charset="-128"/>
                <a:ea typeface="メイリオ" panose="020B0604030504040204" pitchFamily="50" charset="-128"/>
              </a:rPr>
              <a:t>&lt;input </a:t>
            </a:r>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&gt; </a:t>
            </a:r>
            <a:r>
              <a:rPr kumimoji="1" lang="ja-JP" altLang="en-US" sz="2000" dirty="0">
                <a:latin typeface="メイリオ" panose="020B0604030504040204" pitchFamily="50" charset="-128"/>
                <a:ea typeface="メイリオ" panose="020B0604030504040204" pitchFamily="50" charset="-128"/>
              </a:rPr>
              <a:t>を</a:t>
            </a:r>
            <a:r>
              <a:rPr kumimoji="1" lang="en-US" altLang="ja-JP" sz="2000" dirty="0">
                <a:latin typeface="メイリオ" panose="020B0604030504040204" pitchFamily="50" charset="-128"/>
                <a:ea typeface="メイリオ" panose="020B0604030504040204" pitchFamily="50" charset="-128"/>
              </a:rPr>
              <a:t>Form</a:t>
            </a:r>
            <a:r>
              <a:rPr kumimoji="1" lang="ja-JP" altLang="en-US" sz="2000" dirty="0">
                <a:latin typeface="メイリオ" panose="020B0604030504040204" pitchFamily="50" charset="-128"/>
                <a:ea typeface="メイリオ" panose="020B0604030504040204" pitchFamily="50" charset="-128"/>
              </a:rPr>
              <a:t>で囲む</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en-US" altLang="ja-JP" sz="2000" dirty="0">
                <a:latin typeface="メイリオ" panose="020B0604030504040204" pitchFamily="50" charset="-128"/>
                <a:ea typeface="メイリオ" panose="020B0604030504040204" pitchFamily="50" charset="-128"/>
              </a:rPr>
              <a:t>&lt;Input type=‘</a:t>
            </a:r>
            <a:r>
              <a:rPr kumimoji="1" lang="ja-JP" altLang="en-US" sz="2000" dirty="0">
                <a:latin typeface="メイリオ" panose="020B0604030504040204" pitchFamily="50" charset="-128"/>
                <a:ea typeface="メイリオ" panose="020B0604030504040204" pitchFamily="50" charset="-128"/>
              </a:rPr>
              <a:t>入力のタイプ</a:t>
            </a:r>
            <a:r>
              <a:rPr kumimoji="1" lang="en-US" altLang="ja-JP" sz="2000" dirty="0">
                <a:latin typeface="メイリオ" panose="020B0604030504040204" pitchFamily="50" charset="-128"/>
                <a:ea typeface="メイリオ" panose="020B0604030504040204" pitchFamily="50" charset="-128"/>
              </a:rPr>
              <a:t>’ name=‘</a:t>
            </a:r>
            <a:r>
              <a:rPr kumimoji="1" lang="ja-JP" altLang="en-US" sz="2000" dirty="0">
                <a:latin typeface="メイリオ" panose="020B0604030504040204" pitchFamily="50" charset="-128"/>
                <a:ea typeface="メイリオ" panose="020B0604030504040204" pitchFamily="50" charset="-128"/>
              </a:rPr>
              <a:t>入力パーツの</a:t>
            </a:r>
            <a:r>
              <a:rPr kumimoji="1" lang="en-US" altLang="ja-JP" sz="2000" dirty="0">
                <a:latin typeface="メイリオ" panose="020B0604030504040204" pitchFamily="50" charset="-128"/>
                <a:ea typeface="メイリオ" panose="020B0604030504040204" pitchFamily="50" charset="-128"/>
              </a:rPr>
              <a:t>id’&gt;</a:t>
            </a: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最後に必ず</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送信</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ボタンがある→</a:t>
            </a:r>
            <a:r>
              <a:rPr kumimoji="1" lang="en-US" altLang="ja-JP" sz="2000" dirty="0">
                <a:latin typeface="メイリオ" panose="020B0604030504040204" pitchFamily="50" charset="-128"/>
                <a:ea typeface="メイリオ" panose="020B0604030504040204" pitchFamily="50" charset="-128"/>
              </a:rPr>
              <a:t>input type=‘submit’</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2A99F43-4CB7-D6A9-911E-B7CC0F8872D0}"/>
              </a:ext>
            </a:extLst>
          </p:cNvPr>
          <p:cNvSpPr txBox="1"/>
          <p:nvPr/>
        </p:nvSpPr>
        <p:spPr>
          <a:xfrm>
            <a:off x="4245426" y="1548799"/>
            <a:ext cx="188282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Form</a:t>
            </a:r>
            <a:r>
              <a:rPr kumimoji="1" lang="ja-JP" altLang="en-US" sz="2400" dirty="0">
                <a:latin typeface="メイリオ" panose="020B0604030504040204" pitchFamily="50" charset="-128"/>
                <a:ea typeface="メイリオ" panose="020B0604030504040204" pitchFamily="50" charset="-128"/>
              </a:rPr>
              <a:t>の構造</a:t>
            </a:r>
          </a:p>
        </p:txBody>
      </p:sp>
      <p:sp>
        <p:nvSpPr>
          <p:cNvPr id="9" name="正方形/長方形 8">
            <a:extLst>
              <a:ext uri="{FF2B5EF4-FFF2-40B4-BE49-F238E27FC236}">
                <a16:creationId xmlns:a16="http://schemas.microsoft.com/office/drawing/2014/main" id="{7476551D-882E-FC87-77FE-891CA7F56A0E}"/>
              </a:ext>
            </a:extLst>
          </p:cNvPr>
          <p:cNvSpPr/>
          <p:nvPr/>
        </p:nvSpPr>
        <p:spPr>
          <a:xfrm>
            <a:off x="4282746" y="1964280"/>
            <a:ext cx="7259217" cy="10516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AB2DE4E-1984-0DB7-ECC8-E8FD78A68359}"/>
              </a:ext>
            </a:extLst>
          </p:cNvPr>
          <p:cNvSpPr txBox="1"/>
          <p:nvPr/>
        </p:nvSpPr>
        <p:spPr>
          <a:xfrm>
            <a:off x="6234112" y="1479368"/>
            <a:ext cx="646331"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参考</a:t>
            </a:r>
          </a:p>
        </p:txBody>
      </p:sp>
      <p:sp>
        <p:nvSpPr>
          <p:cNvPr id="11" name="テキスト ボックス 10">
            <a:extLst>
              <a:ext uri="{FF2B5EF4-FFF2-40B4-BE49-F238E27FC236}">
                <a16:creationId xmlns:a16="http://schemas.microsoft.com/office/drawing/2014/main" id="{A75A6F25-A0E2-5573-C47F-013447820A9F}"/>
              </a:ext>
            </a:extLst>
          </p:cNvPr>
          <p:cNvSpPr txBox="1"/>
          <p:nvPr/>
        </p:nvSpPr>
        <p:spPr>
          <a:xfrm>
            <a:off x="6827059" y="1479368"/>
            <a:ext cx="4611775" cy="738664"/>
          </a:xfrm>
          <a:prstGeom prst="rect">
            <a:avLst/>
          </a:prstGeom>
          <a:noFill/>
        </p:spPr>
        <p:txBody>
          <a:bodyPr wrap="none" rtlCol="0">
            <a:spAutoFit/>
          </a:bodyPr>
          <a:lstStyle/>
          <a:p>
            <a:pPr algn="l"/>
            <a:r>
              <a:rPr kumimoji="1" lang="en-US" altLang="ja-JP" sz="1400" dirty="0">
                <a:latin typeface="メイリオ" panose="020B0604030504040204" pitchFamily="50" charset="-128"/>
                <a:ea typeface="メイリオ" panose="020B0604030504040204" pitchFamily="50" charset="-128"/>
                <a:hlinkClick r:id="rId3"/>
              </a:rPr>
              <a:t>https://blog.codecamp.jp/html_form01</a:t>
            </a:r>
            <a:endParaRPr kumimoji="1" lang="en-US" altLang="ja-JP" sz="1400" dirty="0">
              <a:latin typeface="メイリオ" panose="020B0604030504040204" pitchFamily="50" charset="-128"/>
              <a:ea typeface="メイリオ" panose="020B0604030504040204" pitchFamily="50" charset="-128"/>
            </a:endParaRPr>
          </a:p>
          <a:p>
            <a:pPr algn="l"/>
            <a:r>
              <a:rPr kumimoji="1" lang="en-US" altLang="ja-JP" sz="1400" dirty="0">
                <a:latin typeface="メイリオ" panose="020B0604030504040204" pitchFamily="50" charset="-128"/>
                <a:ea typeface="メイリオ" panose="020B0604030504040204" pitchFamily="50" charset="-128"/>
                <a:hlinkClick r:id="rId4"/>
              </a:rPr>
              <a:t>https://magazine.techacademy.jp/magazine/9803</a:t>
            </a:r>
            <a:endParaRPr kumimoji="1" lang="en-US" altLang="ja-JP" sz="1400" dirty="0">
              <a:latin typeface="メイリオ" panose="020B0604030504040204" pitchFamily="50" charset="-128"/>
              <a:ea typeface="メイリオ" panose="020B0604030504040204" pitchFamily="50" charset="-128"/>
            </a:endParaRPr>
          </a:p>
          <a:p>
            <a:pPr algn="l"/>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13464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9B0B416-7151-2854-F94F-98F0833DDE42}"/>
              </a:ext>
            </a:extLst>
          </p:cNvPr>
          <p:cNvSpPr txBox="1"/>
          <p:nvPr/>
        </p:nvSpPr>
        <p:spPr>
          <a:xfrm>
            <a:off x="559837" y="391886"/>
            <a:ext cx="1118287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演習続き　</a:t>
            </a:r>
            <a:r>
              <a:rPr kumimoji="1" lang="en-US" altLang="ja-JP" sz="3200" dirty="0">
                <a:latin typeface="メイリオ" panose="020B0604030504040204" pitchFamily="50" charset="-128"/>
                <a:ea typeface="メイリオ" panose="020B0604030504040204" pitchFamily="50" charset="-128"/>
              </a:rPr>
              <a:t>Selenium</a:t>
            </a:r>
            <a:r>
              <a:rPr kumimoji="1" lang="ja-JP" altLang="en-US" sz="3200" dirty="0">
                <a:latin typeface="メイリオ" panose="020B0604030504040204" pitchFamily="50" charset="-128"/>
                <a:ea typeface="メイリオ" panose="020B0604030504040204" pitchFamily="50" charset="-128"/>
              </a:rPr>
              <a:t>による</a:t>
            </a:r>
            <a:r>
              <a:rPr kumimoji="1" lang="en-US" altLang="ja-JP" sz="3200" dirty="0">
                <a:latin typeface="メイリオ" panose="020B0604030504040204" pitchFamily="50" charset="-128"/>
                <a:ea typeface="メイリオ" panose="020B0604030504040204" pitchFamily="50" charset="-128"/>
              </a:rPr>
              <a:t>form</a:t>
            </a:r>
            <a:r>
              <a:rPr kumimoji="1" lang="ja-JP" altLang="en-US" sz="3200" dirty="0">
                <a:latin typeface="メイリオ" panose="020B0604030504040204" pitchFamily="50" charset="-128"/>
                <a:ea typeface="メイリオ" panose="020B0604030504040204" pitchFamily="50" charset="-128"/>
              </a:rPr>
              <a:t>テキストボックスへの入力</a:t>
            </a:r>
          </a:p>
        </p:txBody>
      </p:sp>
      <p:sp>
        <p:nvSpPr>
          <p:cNvPr id="4" name="テキスト ボックス 3">
            <a:extLst>
              <a:ext uri="{FF2B5EF4-FFF2-40B4-BE49-F238E27FC236}">
                <a16:creationId xmlns:a16="http://schemas.microsoft.com/office/drawing/2014/main" id="{8FA38726-D099-88C0-D199-5B61DF26A4BF}"/>
              </a:ext>
            </a:extLst>
          </p:cNvPr>
          <p:cNvSpPr txBox="1"/>
          <p:nvPr/>
        </p:nvSpPr>
        <p:spPr>
          <a:xfrm>
            <a:off x="1026367" y="4180344"/>
            <a:ext cx="7384586" cy="2677656"/>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elem</a:t>
            </a:r>
            <a:r>
              <a:rPr kumimoji="1" lang="en-US" altLang="ja-JP" sz="2400" dirty="0">
                <a:latin typeface="メイリオ" panose="020B0604030504040204" pitchFamily="50" charset="-128"/>
                <a:ea typeface="メイリオ" panose="020B0604030504040204" pitchFamily="50" charset="-128"/>
              </a:rPr>
              <a:t> = </a:t>
            </a:r>
            <a:r>
              <a:rPr kumimoji="1" lang="en-US" altLang="ja-JP" sz="2400" dirty="0" err="1">
                <a:latin typeface="メイリオ" panose="020B0604030504040204" pitchFamily="50" charset="-128"/>
                <a:ea typeface="メイリオ" panose="020B0604030504040204" pitchFamily="50" charset="-128"/>
              </a:rPr>
              <a:t>driver.find_element</a:t>
            </a:r>
            <a:r>
              <a:rPr kumimoji="1" lang="en-US" altLang="ja-JP" sz="2400" dirty="0">
                <a:latin typeface="メイリオ" panose="020B0604030504040204" pitchFamily="50" charset="-128"/>
                <a:ea typeface="メイリオ" panose="020B0604030504040204" pitchFamily="50" charset="-128"/>
              </a:rPr>
              <a:t>(By.NAME, ‘id')</a:t>
            </a:r>
          </a:p>
          <a:p>
            <a:pPr algn="l"/>
            <a:r>
              <a:rPr kumimoji="1" lang="en-US" altLang="ja-JP" sz="2400" dirty="0" err="1">
                <a:latin typeface="メイリオ" panose="020B0604030504040204" pitchFamily="50" charset="-128"/>
                <a:ea typeface="メイリオ" panose="020B0604030504040204" pitchFamily="50" charset="-128"/>
              </a:rPr>
              <a:t>elem.send_keys</a:t>
            </a:r>
            <a:r>
              <a:rPr kumimoji="1" lang="en-US" altLang="ja-JP" sz="2400" dirty="0">
                <a:latin typeface="メイリオ" panose="020B0604030504040204" pitchFamily="50" charset="-128"/>
                <a:ea typeface="メイリオ" panose="020B0604030504040204" pitchFamily="50" charset="-128"/>
              </a:rPr>
              <a:t>(‘ID</a:t>
            </a:r>
            <a:r>
              <a:rPr kumimoji="1" lang="ja-JP" altLang="en-US" sz="2400" dirty="0">
                <a:latin typeface="メイリオ" panose="020B0604030504040204" pitchFamily="50" charset="-128"/>
                <a:ea typeface="メイリオ" panose="020B0604030504040204" pitchFamily="50" charset="-128"/>
              </a:rPr>
              <a:t>を記述</a:t>
            </a:r>
            <a:r>
              <a:rPr kumimoji="1" lang="en-US" altLang="ja-JP" sz="2400" dirty="0">
                <a:latin typeface="メイリオ" panose="020B0604030504040204" pitchFamily="50" charset="-128"/>
                <a:ea typeface="メイリオ" panose="020B0604030504040204" pitchFamily="50" charset="-128"/>
              </a:rPr>
              <a:t>')</a:t>
            </a: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err="1">
                <a:latin typeface="メイリオ" panose="020B0604030504040204" pitchFamily="50" charset="-128"/>
                <a:ea typeface="メイリオ" panose="020B0604030504040204" pitchFamily="50" charset="-128"/>
              </a:rPr>
              <a:t>elem</a:t>
            </a:r>
            <a:r>
              <a:rPr kumimoji="1" lang="en-US" altLang="ja-JP" sz="2400" dirty="0">
                <a:latin typeface="メイリオ" panose="020B0604030504040204" pitchFamily="50" charset="-128"/>
                <a:ea typeface="メイリオ" panose="020B0604030504040204" pitchFamily="50" charset="-128"/>
              </a:rPr>
              <a:t> = </a:t>
            </a:r>
            <a:r>
              <a:rPr kumimoji="1" lang="en-US" altLang="ja-JP" sz="2400" dirty="0" err="1">
                <a:latin typeface="メイリオ" panose="020B0604030504040204" pitchFamily="50" charset="-128"/>
                <a:ea typeface="メイリオ" panose="020B0604030504040204" pitchFamily="50" charset="-128"/>
              </a:rPr>
              <a:t>driver.find_element</a:t>
            </a:r>
            <a:r>
              <a:rPr kumimoji="1" lang="en-US" altLang="ja-JP" sz="2400" dirty="0">
                <a:latin typeface="メイリオ" panose="020B0604030504040204" pitchFamily="50" charset="-128"/>
                <a:ea typeface="メイリオ" panose="020B0604030504040204" pitchFamily="50" charset="-128"/>
              </a:rPr>
              <a:t>(By.NAME, ‘</a:t>
            </a:r>
            <a:r>
              <a:rPr kumimoji="1" lang="en-US" altLang="ja-JP" sz="2400" dirty="0" err="1">
                <a:latin typeface="メイリオ" panose="020B0604030504040204" pitchFamily="50" charset="-128"/>
                <a:ea typeface="メイリオ" panose="020B0604030504040204" pitchFamily="50" charset="-128"/>
              </a:rPr>
              <a:t>p_word</a:t>
            </a:r>
            <a:r>
              <a:rPr kumimoji="1" lang="en-US" altLang="ja-JP" sz="2400" dirty="0">
                <a:latin typeface="メイリオ" panose="020B0604030504040204" pitchFamily="50" charset="-128"/>
                <a:ea typeface="メイリオ" panose="020B0604030504040204" pitchFamily="50" charset="-128"/>
              </a:rPr>
              <a:t>')</a:t>
            </a:r>
          </a:p>
          <a:p>
            <a:pPr algn="l"/>
            <a:r>
              <a:rPr kumimoji="1" lang="en-US" altLang="ja-JP" sz="2400" dirty="0" err="1">
                <a:latin typeface="メイリオ" panose="020B0604030504040204" pitchFamily="50" charset="-128"/>
                <a:ea typeface="メイリオ" panose="020B0604030504040204" pitchFamily="50" charset="-128"/>
              </a:rPr>
              <a:t>elem.send_keys</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パスワードを記述</a:t>
            </a:r>
            <a:r>
              <a:rPr kumimoji="1" lang="en-US" altLang="ja-JP" sz="2400" dirty="0">
                <a:latin typeface="メイリオ" panose="020B0604030504040204" pitchFamily="50" charset="-128"/>
                <a:ea typeface="メイリオ" panose="020B0604030504040204" pitchFamily="50" charset="-128"/>
              </a:rPr>
              <a:t>’)</a:t>
            </a: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err="1">
                <a:latin typeface="メイリオ" panose="020B0604030504040204" pitchFamily="50" charset="-128"/>
                <a:ea typeface="メイリオ" panose="020B0604030504040204" pitchFamily="50" charset="-128"/>
              </a:rPr>
              <a:t>elem.submit</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6FA728B9-76F9-6A5D-0226-88766F6A438B}"/>
              </a:ext>
            </a:extLst>
          </p:cNvPr>
          <p:cNvSpPr txBox="1"/>
          <p:nvPr/>
        </p:nvSpPr>
        <p:spPr>
          <a:xfrm>
            <a:off x="111968" y="1910191"/>
            <a:ext cx="7829772"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		&lt;input type="text" name=“id"&gt;</a:t>
            </a:r>
          </a:p>
          <a:p>
            <a:pPr algn="l"/>
            <a:r>
              <a:rPr kumimoji="1" lang="en-US" altLang="ja-JP" sz="2400" dirty="0">
                <a:latin typeface="メイリオ" panose="020B0604030504040204" pitchFamily="50" charset="-128"/>
                <a:ea typeface="メイリオ" panose="020B0604030504040204" pitchFamily="50" charset="-128"/>
              </a:rPr>
              <a:t>		&lt;input type="password" name="</a:t>
            </a:r>
            <a:r>
              <a:rPr kumimoji="1" lang="en-US" altLang="ja-JP" sz="2400" dirty="0" err="1">
                <a:latin typeface="メイリオ" panose="020B0604030504040204" pitchFamily="50" charset="-128"/>
                <a:ea typeface="メイリオ" panose="020B0604030504040204" pitchFamily="50" charset="-128"/>
              </a:rPr>
              <a:t>p_word</a:t>
            </a:r>
            <a:r>
              <a:rPr kumimoji="1" lang="en-US" altLang="ja-JP" sz="2400" dirty="0">
                <a:latin typeface="メイリオ" panose="020B0604030504040204" pitchFamily="50" charset="-128"/>
                <a:ea typeface="メイリオ" panose="020B0604030504040204" pitchFamily="50" charset="-128"/>
              </a:rPr>
              <a:t>"&gt;</a:t>
            </a: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&lt;input type=“submit” value=“</a:t>
            </a:r>
            <a:r>
              <a:rPr kumimoji="1" lang="ja-JP" altLang="en-US" sz="2400" dirty="0">
                <a:latin typeface="メイリオ" panose="020B0604030504040204" pitchFamily="50" charset="-128"/>
                <a:ea typeface="メイリオ" panose="020B0604030504040204" pitchFamily="50" charset="-128"/>
              </a:rPr>
              <a:t>ログイン</a:t>
            </a:r>
            <a:r>
              <a:rPr kumimoji="1" lang="en-US" altLang="ja-JP" sz="2400" dirty="0">
                <a:latin typeface="メイリオ" panose="020B0604030504040204" pitchFamily="50" charset="-128"/>
                <a:ea typeface="メイリオ" panose="020B0604030504040204" pitchFamily="50" charset="-128"/>
              </a:rPr>
              <a:t>"&gt;  </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E3AAD3A1-B8D1-9C73-9CB8-825432CA770F}"/>
              </a:ext>
            </a:extLst>
          </p:cNvPr>
          <p:cNvSpPr txBox="1"/>
          <p:nvPr/>
        </p:nvSpPr>
        <p:spPr>
          <a:xfrm>
            <a:off x="681135" y="1448525"/>
            <a:ext cx="335380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form</a:t>
            </a:r>
            <a:r>
              <a:rPr kumimoji="1" lang="ja-JP" altLang="en-US" sz="2400" dirty="0">
                <a:latin typeface="メイリオ" panose="020B0604030504040204" pitchFamily="50" charset="-128"/>
                <a:ea typeface="メイリオ" panose="020B0604030504040204" pitchFamily="50" charset="-128"/>
              </a:rPr>
              <a:t>テキストボックス</a:t>
            </a:r>
          </a:p>
        </p:txBody>
      </p:sp>
      <p:sp>
        <p:nvSpPr>
          <p:cNvPr id="7" name="矢印: 下 6">
            <a:extLst>
              <a:ext uri="{FF2B5EF4-FFF2-40B4-BE49-F238E27FC236}">
                <a16:creationId xmlns:a16="http://schemas.microsoft.com/office/drawing/2014/main" id="{92EF5DC1-402B-4481-B924-EE71514272EA}"/>
              </a:ext>
            </a:extLst>
          </p:cNvPr>
          <p:cNvSpPr/>
          <p:nvPr/>
        </p:nvSpPr>
        <p:spPr>
          <a:xfrm>
            <a:off x="3442996" y="3181739"/>
            <a:ext cx="1129004" cy="4012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849970D-CD64-A88D-5A22-E5B01FC97A26}"/>
              </a:ext>
            </a:extLst>
          </p:cNvPr>
          <p:cNvSpPr txBox="1"/>
          <p:nvPr/>
        </p:nvSpPr>
        <p:spPr>
          <a:xfrm>
            <a:off x="681135" y="3707909"/>
            <a:ext cx="310854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Selenium</a:t>
            </a:r>
            <a:r>
              <a:rPr kumimoji="1" lang="ja-JP" altLang="en-US" sz="2400" dirty="0">
                <a:latin typeface="メイリオ" panose="020B0604030504040204" pitchFamily="50" charset="-128"/>
                <a:ea typeface="メイリオ" panose="020B0604030504040204" pitchFamily="50" charset="-128"/>
              </a:rPr>
              <a:t>からの入力</a:t>
            </a:r>
          </a:p>
        </p:txBody>
      </p:sp>
      <p:sp>
        <p:nvSpPr>
          <p:cNvPr id="9" name="テキスト ボックス 8">
            <a:extLst>
              <a:ext uri="{FF2B5EF4-FFF2-40B4-BE49-F238E27FC236}">
                <a16:creationId xmlns:a16="http://schemas.microsoft.com/office/drawing/2014/main" id="{FC50C052-6DA7-6C04-2B6B-1D0FCCC054B5}"/>
              </a:ext>
            </a:extLst>
          </p:cNvPr>
          <p:cNvSpPr txBox="1"/>
          <p:nvPr/>
        </p:nvSpPr>
        <p:spPr>
          <a:xfrm>
            <a:off x="3526972" y="6407105"/>
            <a:ext cx="638347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フォーム入力を送信するボタンをクリック</a:t>
            </a:r>
          </a:p>
        </p:txBody>
      </p:sp>
    </p:spTree>
    <p:extLst>
      <p:ext uri="{BB962C8B-B14F-4D97-AF65-F5344CB8AC3E}">
        <p14:creationId xmlns:p14="http://schemas.microsoft.com/office/powerpoint/2010/main" val="381266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F867FDA-8E63-AD45-2EBD-30F2FA2909EF}"/>
              </a:ext>
            </a:extLst>
          </p:cNvPr>
          <p:cNvPicPr>
            <a:picLocks noChangeAspect="1"/>
          </p:cNvPicPr>
          <p:nvPr/>
        </p:nvPicPr>
        <p:blipFill>
          <a:blip r:embed="rId2"/>
          <a:stretch>
            <a:fillRect/>
          </a:stretch>
        </p:blipFill>
        <p:spPr>
          <a:xfrm>
            <a:off x="865236" y="1669336"/>
            <a:ext cx="8912646" cy="4583017"/>
          </a:xfrm>
          <a:prstGeom prst="rect">
            <a:avLst/>
          </a:prstGeom>
        </p:spPr>
      </p:pic>
      <p:sp>
        <p:nvSpPr>
          <p:cNvPr id="5" name="テキスト ボックス 4">
            <a:extLst>
              <a:ext uri="{FF2B5EF4-FFF2-40B4-BE49-F238E27FC236}">
                <a16:creationId xmlns:a16="http://schemas.microsoft.com/office/drawing/2014/main" id="{7938AC7A-4EC4-7D5A-346E-B4A649E57ABC}"/>
              </a:ext>
            </a:extLst>
          </p:cNvPr>
          <p:cNvSpPr txBox="1"/>
          <p:nvPr/>
        </p:nvSpPr>
        <p:spPr>
          <a:xfrm>
            <a:off x="989045" y="1082351"/>
            <a:ext cx="849463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まずは、ログインするためのアカウントを作成してください</a:t>
            </a:r>
          </a:p>
        </p:txBody>
      </p:sp>
      <p:sp>
        <p:nvSpPr>
          <p:cNvPr id="6" name="楕円 5">
            <a:extLst>
              <a:ext uri="{FF2B5EF4-FFF2-40B4-BE49-F238E27FC236}">
                <a16:creationId xmlns:a16="http://schemas.microsoft.com/office/drawing/2014/main" id="{022F4D5B-167F-A824-4388-1E97D7C6339A}"/>
              </a:ext>
            </a:extLst>
          </p:cNvPr>
          <p:cNvSpPr/>
          <p:nvPr/>
        </p:nvSpPr>
        <p:spPr>
          <a:xfrm>
            <a:off x="7707086" y="1828800"/>
            <a:ext cx="2360645" cy="49452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A0DA88-1B0E-8D5F-ACB2-28086928C817}"/>
              </a:ext>
            </a:extLst>
          </p:cNvPr>
          <p:cNvSpPr txBox="1"/>
          <p:nvPr/>
        </p:nvSpPr>
        <p:spPr>
          <a:xfrm>
            <a:off x="989045" y="438539"/>
            <a:ext cx="223651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演習続き　</a:t>
            </a:r>
          </a:p>
        </p:txBody>
      </p:sp>
    </p:spTree>
    <p:extLst>
      <p:ext uri="{BB962C8B-B14F-4D97-AF65-F5344CB8AC3E}">
        <p14:creationId xmlns:p14="http://schemas.microsoft.com/office/powerpoint/2010/main" val="2761441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4281658-3DB9-7A44-EB79-4BBBF40FA73B}"/>
              </a:ext>
            </a:extLst>
          </p:cNvPr>
          <p:cNvSpPr txBox="1"/>
          <p:nvPr/>
        </p:nvSpPr>
        <p:spPr>
          <a:xfrm>
            <a:off x="241957" y="173837"/>
            <a:ext cx="223651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演習続き　</a:t>
            </a:r>
          </a:p>
        </p:txBody>
      </p:sp>
      <p:sp>
        <p:nvSpPr>
          <p:cNvPr id="3" name="テキスト ボックス 2">
            <a:extLst>
              <a:ext uri="{FF2B5EF4-FFF2-40B4-BE49-F238E27FC236}">
                <a16:creationId xmlns:a16="http://schemas.microsoft.com/office/drawing/2014/main" id="{1677899D-8416-DB21-FE64-F3EB374E9F14}"/>
              </a:ext>
            </a:extLst>
          </p:cNvPr>
          <p:cNvSpPr txBox="1"/>
          <p:nvPr/>
        </p:nvSpPr>
        <p:spPr>
          <a:xfrm>
            <a:off x="317241" y="758612"/>
            <a:ext cx="1244706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selenium_login.py</a:t>
            </a:r>
            <a:r>
              <a:rPr kumimoji="1" lang="ja-JP" altLang="en-US" sz="2400" dirty="0">
                <a:latin typeface="メイリオ" panose="020B0604030504040204" pitchFamily="50" charset="-128"/>
                <a:ea typeface="メイリオ" panose="020B0604030504040204" pitchFamily="50" charset="-128"/>
              </a:rPr>
              <a:t>を以下のように修正して演習課題の画面遷移を実現してください。</a:t>
            </a:r>
          </a:p>
        </p:txBody>
      </p:sp>
      <p:pic>
        <p:nvPicPr>
          <p:cNvPr id="4" name="図 3">
            <a:extLst>
              <a:ext uri="{FF2B5EF4-FFF2-40B4-BE49-F238E27FC236}">
                <a16:creationId xmlns:a16="http://schemas.microsoft.com/office/drawing/2014/main" id="{50327AEF-1FF6-0F89-3CE9-2F7DA84D61F3}"/>
              </a:ext>
            </a:extLst>
          </p:cNvPr>
          <p:cNvPicPr>
            <a:picLocks noChangeAspect="1"/>
          </p:cNvPicPr>
          <p:nvPr/>
        </p:nvPicPr>
        <p:blipFill>
          <a:blip r:embed="rId2"/>
          <a:stretch>
            <a:fillRect/>
          </a:stretch>
        </p:blipFill>
        <p:spPr>
          <a:xfrm>
            <a:off x="7897539" y="2317265"/>
            <a:ext cx="4294461" cy="3755329"/>
          </a:xfrm>
          <a:prstGeom prst="rect">
            <a:avLst/>
          </a:prstGeom>
        </p:spPr>
      </p:pic>
      <p:pic>
        <p:nvPicPr>
          <p:cNvPr id="5" name="図 4">
            <a:extLst>
              <a:ext uri="{FF2B5EF4-FFF2-40B4-BE49-F238E27FC236}">
                <a16:creationId xmlns:a16="http://schemas.microsoft.com/office/drawing/2014/main" id="{48F34795-10C0-29C3-EA4C-D142EF0A8B65}"/>
              </a:ext>
            </a:extLst>
          </p:cNvPr>
          <p:cNvPicPr>
            <a:picLocks noChangeAspect="1"/>
          </p:cNvPicPr>
          <p:nvPr/>
        </p:nvPicPr>
        <p:blipFill>
          <a:blip r:embed="rId3"/>
          <a:stretch>
            <a:fillRect/>
          </a:stretch>
        </p:blipFill>
        <p:spPr>
          <a:xfrm>
            <a:off x="164355" y="2317265"/>
            <a:ext cx="6744866" cy="3755329"/>
          </a:xfrm>
          <a:prstGeom prst="rect">
            <a:avLst/>
          </a:prstGeom>
        </p:spPr>
      </p:pic>
      <p:sp>
        <p:nvSpPr>
          <p:cNvPr id="6" name="正方形/長方形 5">
            <a:extLst>
              <a:ext uri="{FF2B5EF4-FFF2-40B4-BE49-F238E27FC236}">
                <a16:creationId xmlns:a16="http://schemas.microsoft.com/office/drawing/2014/main" id="{25038DFB-21EA-71DD-F6DB-4250A0E2E57A}"/>
              </a:ext>
            </a:extLst>
          </p:cNvPr>
          <p:cNvSpPr/>
          <p:nvPr/>
        </p:nvSpPr>
        <p:spPr>
          <a:xfrm>
            <a:off x="4988282" y="2677886"/>
            <a:ext cx="145557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0145F80A-8590-48EA-7D0E-75306D9E22EB}"/>
              </a:ext>
            </a:extLst>
          </p:cNvPr>
          <p:cNvSpPr/>
          <p:nvPr/>
        </p:nvSpPr>
        <p:spPr>
          <a:xfrm>
            <a:off x="7106331" y="3564294"/>
            <a:ext cx="615820" cy="1362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E637C8C-104A-5485-C9DD-539C7893498A}"/>
              </a:ext>
            </a:extLst>
          </p:cNvPr>
          <p:cNvSpPr txBox="1"/>
          <p:nvPr/>
        </p:nvSpPr>
        <p:spPr>
          <a:xfrm>
            <a:off x="2478467" y="1490623"/>
            <a:ext cx="2722159"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①リンクの位置にカーソ</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ルを移動してクリック</a:t>
            </a:r>
          </a:p>
        </p:txBody>
      </p:sp>
      <p:sp>
        <p:nvSpPr>
          <p:cNvPr id="10" name="吹き出し: 四角形 9">
            <a:extLst>
              <a:ext uri="{FF2B5EF4-FFF2-40B4-BE49-F238E27FC236}">
                <a16:creationId xmlns:a16="http://schemas.microsoft.com/office/drawing/2014/main" id="{A353DBA3-4504-ECDA-E5F5-DE55C1C21308}"/>
              </a:ext>
            </a:extLst>
          </p:cNvPr>
          <p:cNvSpPr/>
          <p:nvPr/>
        </p:nvSpPr>
        <p:spPr>
          <a:xfrm>
            <a:off x="2407298" y="1445605"/>
            <a:ext cx="2864498" cy="737758"/>
          </a:xfrm>
          <a:prstGeom prst="wedgeRectCallout">
            <a:avLst>
              <a:gd name="adj1" fmla="val 36822"/>
              <a:gd name="adj2" fmla="val 11308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4A81124-29D5-F1DD-32C4-C48B6187A80D}"/>
              </a:ext>
            </a:extLst>
          </p:cNvPr>
          <p:cNvSpPr txBox="1"/>
          <p:nvPr/>
        </p:nvSpPr>
        <p:spPr>
          <a:xfrm>
            <a:off x="6909221" y="1490623"/>
            <a:ext cx="4539440"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②メールアドレスのテキストボックスに　</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カーソルを移動してアドレスを入力。パ</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スワードも同様に入力</a:t>
            </a:r>
          </a:p>
        </p:txBody>
      </p:sp>
      <p:sp>
        <p:nvSpPr>
          <p:cNvPr id="12" name="吹き出し: 四角形 11">
            <a:extLst>
              <a:ext uri="{FF2B5EF4-FFF2-40B4-BE49-F238E27FC236}">
                <a16:creationId xmlns:a16="http://schemas.microsoft.com/office/drawing/2014/main" id="{98D82973-40C4-9437-08DA-B6077E7C16BC}"/>
              </a:ext>
            </a:extLst>
          </p:cNvPr>
          <p:cNvSpPr/>
          <p:nvPr/>
        </p:nvSpPr>
        <p:spPr>
          <a:xfrm>
            <a:off x="6909222" y="1445605"/>
            <a:ext cx="4828688" cy="923330"/>
          </a:xfrm>
          <a:prstGeom prst="wedgeRectCallout">
            <a:avLst>
              <a:gd name="adj1" fmla="val -12326"/>
              <a:gd name="adj2" fmla="val 29599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1EA7DBE-4C51-DB22-5D33-8690C11E3AC1}"/>
              </a:ext>
            </a:extLst>
          </p:cNvPr>
          <p:cNvSpPr txBox="1"/>
          <p:nvPr/>
        </p:nvSpPr>
        <p:spPr>
          <a:xfrm>
            <a:off x="7005979" y="6099388"/>
            <a:ext cx="2317587"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③</a:t>
            </a:r>
            <a:r>
              <a:rPr kumimoji="1" lang="en-US" altLang="ja-JP" dirty="0">
                <a:latin typeface="メイリオ" panose="020B0604030504040204" pitchFamily="50" charset="-128"/>
                <a:ea typeface="メイリオ" panose="020B0604030504040204" pitchFamily="50" charset="-128"/>
              </a:rPr>
              <a:t>submit</a:t>
            </a:r>
            <a:r>
              <a:rPr kumimoji="1" lang="ja-JP" altLang="en-US" dirty="0">
                <a:latin typeface="メイリオ" panose="020B0604030504040204" pitchFamily="50" charset="-128"/>
                <a:ea typeface="メイリオ" panose="020B0604030504040204" pitchFamily="50" charset="-128"/>
              </a:rPr>
              <a:t>（）でフォームを送信</a:t>
            </a:r>
          </a:p>
        </p:txBody>
      </p:sp>
      <p:sp>
        <p:nvSpPr>
          <p:cNvPr id="14" name="吹き出し: 四角形 13">
            <a:extLst>
              <a:ext uri="{FF2B5EF4-FFF2-40B4-BE49-F238E27FC236}">
                <a16:creationId xmlns:a16="http://schemas.microsoft.com/office/drawing/2014/main" id="{09FF6BD0-B68F-28EB-C594-A5399B6FE63B}"/>
              </a:ext>
            </a:extLst>
          </p:cNvPr>
          <p:cNvSpPr/>
          <p:nvPr/>
        </p:nvSpPr>
        <p:spPr>
          <a:xfrm>
            <a:off x="6909222" y="6054369"/>
            <a:ext cx="1982852" cy="691349"/>
          </a:xfrm>
          <a:prstGeom prst="wedgeRectCallout">
            <a:avLst>
              <a:gd name="adj1" fmla="val 39135"/>
              <a:gd name="adj2" fmla="val -7788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7551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DD97B3B-5F6C-8FA5-BF79-2199692E2416}"/>
              </a:ext>
            </a:extLst>
          </p:cNvPr>
          <p:cNvPicPr>
            <a:picLocks noChangeAspect="1"/>
          </p:cNvPicPr>
          <p:nvPr/>
        </p:nvPicPr>
        <p:blipFill>
          <a:blip r:embed="rId2"/>
          <a:stretch>
            <a:fillRect/>
          </a:stretch>
        </p:blipFill>
        <p:spPr>
          <a:xfrm>
            <a:off x="4015111" y="2739183"/>
            <a:ext cx="7564179" cy="3992206"/>
          </a:xfrm>
          <a:prstGeom prst="rect">
            <a:avLst/>
          </a:prstGeom>
        </p:spPr>
      </p:pic>
      <p:pic>
        <p:nvPicPr>
          <p:cNvPr id="9" name="図 8">
            <a:extLst>
              <a:ext uri="{FF2B5EF4-FFF2-40B4-BE49-F238E27FC236}">
                <a16:creationId xmlns:a16="http://schemas.microsoft.com/office/drawing/2014/main" id="{06858CA4-7C0E-FD13-A517-350463F245D7}"/>
              </a:ext>
            </a:extLst>
          </p:cNvPr>
          <p:cNvPicPr>
            <a:picLocks noChangeAspect="1"/>
          </p:cNvPicPr>
          <p:nvPr/>
        </p:nvPicPr>
        <p:blipFill>
          <a:blip r:embed="rId3"/>
          <a:stretch>
            <a:fillRect/>
          </a:stretch>
        </p:blipFill>
        <p:spPr>
          <a:xfrm>
            <a:off x="679547" y="2293066"/>
            <a:ext cx="2219325" cy="4448175"/>
          </a:xfrm>
          <a:prstGeom prst="rect">
            <a:avLst/>
          </a:prstGeom>
        </p:spPr>
      </p:pic>
      <p:sp>
        <p:nvSpPr>
          <p:cNvPr id="10" name="矢印: 右 9">
            <a:extLst>
              <a:ext uri="{FF2B5EF4-FFF2-40B4-BE49-F238E27FC236}">
                <a16:creationId xmlns:a16="http://schemas.microsoft.com/office/drawing/2014/main" id="{5EA25EA4-CE54-C761-76EA-5890BB3B6707}"/>
              </a:ext>
            </a:extLst>
          </p:cNvPr>
          <p:cNvSpPr/>
          <p:nvPr/>
        </p:nvSpPr>
        <p:spPr>
          <a:xfrm>
            <a:off x="3116424" y="3429000"/>
            <a:ext cx="681135" cy="1306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E0D63511-D56B-DE4B-609F-6E4A429A2F50}"/>
              </a:ext>
            </a:extLst>
          </p:cNvPr>
          <p:cNvSpPr/>
          <p:nvPr/>
        </p:nvSpPr>
        <p:spPr>
          <a:xfrm>
            <a:off x="1296956" y="3573624"/>
            <a:ext cx="970383" cy="7931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430C808-9830-3DB8-0A01-DFF829867DA6}"/>
              </a:ext>
            </a:extLst>
          </p:cNvPr>
          <p:cNvSpPr txBox="1"/>
          <p:nvPr/>
        </p:nvSpPr>
        <p:spPr>
          <a:xfrm>
            <a:off x="679547" y="1886512"/>
            <a:ext cx="1173430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Selenium</a:t>
            </a:r>
            <a:r>
              <a:rPr kumimoji="1" lang="ja-JP" altLang="en-US" sz="2400" dirty="0">
                <a:latin typeface="メイリオ" panose="020B0604030504040204" pitchFamily="50" charset="-128"/>
                <a:ea typeface="メイリオ" panose="020B0604030504040204" pitchFamily="50" charset="-128"/>
              </a:rPr>
              <a:t>で国内旅行ガイドのクチコミをクリック→口コミテキストを</a:t>
            </a:r>
            <a:r>
              <a:rPr kumimoji="1" lang="en-US" altLang="ja-JP" sz="2400" dirty="0" err="1">
                <a:latin typeface="メイリオ" panose="020B0604030504040204" pitchFamily="50" charset="-128"/>
                <a:ea typeface="メイリオ" panose="020B0604030504040204" pitchFamily="50" charset="-128"/>
              </a:rPr>
              <a:t>lxml</a:t>
            </a:r>
            <a:r>
              <a:rPr kumimoji="1" lang="ja-JP" altLang="en-US" sz="2400" dirty="0">
                <a:latin typeface="メイリオ" panose="020B0604030504040204" pitchFamily="50" charset="-128"/>
                <a:ea typeface="メイリオ" panose="020B0604030504040204" pitchFamily="50" charset="-128"/>
              </a:rPr>
              <a:t>で取得</a:t>
            </a:r>
          </a:p>
        </p:txBody>
      </p:sp>
      <p:sp>
        <p:nvSpPr>
          <p:cNvPr id="4" name="テキスト ボックス 3">
            <a:extLst>
              <a:ext uri="{FF2B5EF4-FFF2-40B4-BE49-F238E27FC236}">
                <a16:creationId xmlns:a16="http://schemas.microsoft.com/office/drawing/2014/main" id="{1A3ACBDC-9ACD-9C1D-21BB-7DB3B63D971C}"/>
              </a:ext>
            </a:extLst>
          </p:cNvPr>
          <p:cNvSpPr txBox="1"/>
          <p:nvPr/>
        </p:nvSpPr>
        <p:spPr>
          <a:xfrm>
            <a:off x="242596" y="116759"/>
            <a:ext cx="6797054"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Selenium</a:t>
            </a:r>
            <a:r>
              <a:rPr kumimoji="1" lang="ja-JP" altLang="en-US" sz="3200" dirty="0">
                <a:latin typeface="メイリオ" panose="020B0604030504040204" pitchFamily="50" charset="-128"/>
                <a:ea typeface="メイリオ" panose="020B0604030504040204" pitchFamily="50" charset="-128"/>
              </a:rPr>
              <a:t>と</a:t>
            </a:r>
            <a:r>
              <a:rPr kumimoji="1" lang="en-US" altLang="ja-JP" sz="3200" dirty="0">
                <a:latin typeface="メイリオ" panose="020B0604030504040204" pitchFamily="50" charset="-128"/>
                <a:ea typeface="メイリオ" panose="020B0604030504040204" pitchFamily="50" charset="-128"/>
              </a:rPr>
              <a:t>LXML</a:t>
            </a:r>
            <a:r>
              <a:rPr kumimoji="1" lang="ja-JP" altLang="en-US" sz="3200" dirty="0">
                <a:latin typeface="メイリオ" panose="020B0604030504040204" pitchFamily="50" charset="-128"/>
                <a:ea typeface="メイリオ" panose="020B0604030504040204" pitchFamily="50" charset="-128"/>
              </a:rPr>
              <a:t>でスクレイピング</a:t>
            </a:r>
          </a:p>
        </p:txBody>
      </p:sp>
      <p:sp>
        <p:nvSpPr>
          <p:cNvPr id="2" name="テキスト ボックス 1">
            <a:extLst>
              <a:ext uri="{FF2B5EF4-FFF2-40B4-BE49-F238E27FC236}">
                <a16:creationId xmlns:a16="http://schemas.microsoft.com/office/drawing/2014/main" id="{1F313ED8-3DB0-D5F5-CDA6-AB49E347DDFC}"/>
              </a:ext>
            </a:extLst>
          </p:cNvPr>
          <p:cNvSpPr txBox="1"/>
          <p:nvPr/>
        </p:nvSpPr>
        <p:spPr>
          <a:xfrm>
            <a:off x="371058" y="616144"/>
            <a:ext cx="11574643" cy="1200329"/>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Selenium</a:t>
            </a:r>
            <a:r>
              <a:rPr kumimoji="1" lang="ja-JP" altLang="en-US" sz="2400" dirty="0">
                <a:latin typeface="メイリオ" panose="020B0604030504040204" pitchFamily="50" charset="-128"/>
                <a:ea typeface="メイリオ" panose="020B0604030504040204" pitchFamily="50" charset="-128"/>
              </a:rPr>
              <a:t>で自由にページをたどれることはわかった。</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ページにたどり着いたら</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ソースを取得</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driver.page_source</a:t>
            </a:r>
            <a:r>
              <a:rPr kumimoji="1" lang="ja-JP" altLang="en-US" sz="2400" dirty="0">
                <a:latin typeface="メイリオ" panose="020B0604030504040204" pitchFamily="50" charset="-128"/>
                <a:ea typeface="メイリオ" panose="020B0604030504040204" pitchFamily="50" charset="-128"/>
              </a:rPr>
              <a:t>の</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行で取得）</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LXML</a:t>
            </a:r>
            <a:r>
              <a:rPr kumimoji="1" lang="ja-JP" altLang="en-US" sz="2400" dirty="0">
                <a:latin typeface="メイリオ" panose="020B0604030504040204" pitchFamily="50" charset="-128"/>
                <a:ea typeface="メイリオ" panose="020B0604030504040204" pitchFamily="50" charset="-128"/>
              </a:rPr>
              <a:t>でスクレイピングする</a:t>
            </a:r>
            <a:endParaRPr kumimoji="1" lang="en-US" altLang="ja-JP"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CF75004-3269-0A50-6AE9-2414E5449EA3}"/>
              </a:ext>
            </a:extLst>
          </p:cNvPr>
          <p:cNvSpPr txBox="1"/>
          <p:nvPr/>
        </p:nvSpPr>
        <p:spPr>
          <a:xfrm>
            <a:off x="3797559" y="2312848"/>
            <a:ext cx="865916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詳しくは、</a:t>
            </a:r>
            <a:r>
              <a:rPr kumimoji="1" lang="en-US" altLang="ja-JP" sz="2400" dirty="0">
                <a:latin typeface="メイリオ" panose="020B0604030504040204" pitchFamily="50" charset="-128"/>
                <a:ea typeface="メイリオ" panose="020B0604030504040204" pitchFamily="50" charset="-128"/>
              </a:rPr>
              <a:t>selenium_lxml.py</a:t>
            </a:r>
            <a:r>
              <a:rPr kumimoji="1" lang="ja-JP" altLang="en-US" sz="2400" dirty="0">
                <a:latin typeface="メイリオ" panose="020B0604030504040204" pitchFamily="50" charset="-128"/>
                <a:ea typeface="メイリオ" panose="020B0604030504040204" pitchFamily="50" charset="-128"/>
              </a:rPr>
              <a:t>のコメントを読んでください。</a:t>
            </a:r>
          </a:p>
        </p:txBody>
      </p:sp>
    </p:spTree>
    <p:extLst>
      <p:ext uri="{BB962C8B-B14F-4D97-AF65-F5344CB8AC3E}">
        <p14:creationId xmlns:p14="http://schemas.microsoft.com/office/powerpoint/2010/main" val="1013215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6FF7BBA-6C0B-6F72-6694-F78FD4507F3E}"/>
              </a:ext>
            </a:extLst>
          </p:cNvPr>
          <p:cNvPicPr>
            <a:picLocks noChangeAspect="1"/>
          </p:cNvPicPr>
          <p:nvPr/>
        </p:nvPicPr>
        <p:blipFill>
          <a:blip r:embed="rId2"/>
          <a:stretch>
            <a:fillRect/>
          </a:stretch>
        </p:blipFill>
        <p:spPr>
          <a:xfrm>
            <a:off x="571499" y="2376859"/>
            <a:ext cx="6039053" cy="3783436"/>
          </a:xfrm>
          <a:prstGeom prst="rect">
            <a:avLst/>
          </a:prstGeom>
        </p:spPr>
      </p:pic>
      <p:pic>
        <p:nvPicPr>
          <p:cNvPr id="1026" name="Picture 2" descr="迷惑メールはもうたくさん！【reCAPTCHA「私はロボットではありません」】 | ジーニアスブログ – WEB制作会社ジーニアスウェブのお役立ちブログ">
            <a:extLst>
              <a:ext uri="{FF2B5EF4-FFF2-40B4-BE49-F238E27FC236}">
                <a16:creationId xmlns:a16="http://schemas.microsoft.com/office/drawing/2014/main" id="{8128C80D-E9A7-2868-C6EF-2FBF7C507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735" y="2058777"/>
            <a:ext cx="3810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05DA0B4-42B6-8AF6-5112-5634773C3186}"/>
              </a:ext>
            </a:extLst>
          </p:cNvPr>
          <p:cNvSpPr txBox="1"/>
          <p:nvPr/>
        </p:nvSpPr>
        <p:spPr>
          <a:xfrm>
            <a:off x="326571" y="363893"/>
            <a:ext cx="962314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クローラーによるログインをプロテクトするサイト</a:t>
            </a:r>
          </a:p>
        </p:txBody>
      </p:sp>
      <p:sp>
        <p:nvSpPr>
          <p:cNvPr id="5" name="テキスト ボックス 4">
            <a:extLst>
              <a:ext uri="{FF2B5EF4-FFF2-40B4-BE49-F238E27FC236}">
                <a16:creationId xmlns:a16="http://schemas.microsoft.com/office/drawing/2014/main" id="{0B23DE4F-5AA6-A160-D340-A261D03A91C5}"/>
              </a:ext>
            </a:extLst>
          </p:cNvPr>
          <p:cNvSpPr txBox="1"/>
          <p:nvPr/>
        </p:nvSpPr>
        <p:spPr>
          <a:xfrm>
            <a:off x="457199" y="948668"/>
            <a:ext cx="11258551"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こういうのはお手上げ。。最近、よく見かける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ログインを要求する時点でクローラーの侵入を拒否しているので</a:t>
            </a:r>
            <a:r>
              <a:rPr kumimoji="1" lang="en-US" altLang="ja-JP" sz="2400" dirty="0">
                <a:latin typeface="メイリオ" panose="020B0604030504040204" pitchFamily="50" charset="-128"/>
                <a:ea typeface="メイリオ" panose="020B0604030504040204" pitchFamily="50" charset="-128"/>
              </a:rPr>
              <a:t>selenium</a:t>
            </a:r>
            <a:r>
              <a:rPr kumimoji="1" lang="ja-JP" altLang="en-US" sz="2400" dirty="0">
                <a:latin typeface="メイリオ" panose="020B0604030504040204" pitchFamily="50" charset="-128"/>
                <a:ea typeface="メイリオ" panose="020B0604030504040204" pitchFamily="50" charset="-128"/>
              </a:rPr>
              <a:t>でのログインには注意が必要</a:t>
            </a:r>
          </a:p>
        </p:txBody>
      </p:sp>
    </p:spTree>
    <p:extLst>
      <p:ext uri="{BB962C8B-B14F-4D97-AF65-F5344CB8AC3E}">
        <p14:creationId xmlns:p14="http://schemas.microsoft.com/office/powerpoint/2010/main" val="1533404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23D5DB8-D26E-C4FE-D965-55400E53BC49}"/>
              </a:ext>
            </a:extLst>
          </p:cNvPr>
          <p:cNvSpPr txBox="1"/>
          <p:nvPr/>
        </p:nvSpPr>
        <p:spPr>
          <a:xfrm>
            <a:off x="429208" y="2566119"/>
            <a:ext cx="9206366"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プロトコルとフォームの</a:t>
            </a:r>
            <a:r>
              <a:rPr kumimoji="1" lang="ja-JP" altLang="en-US" sz="3200">
                <a:latin typeface="メイリオ" panose="020B0604030504040204" pitchFamily="50" charset="-128"/>
                <a:ea typeface="メイリオ" panose="020B0604030504040204" pitchFamily="50" charset="-128"/>
              </a:rPr>
              <a:t>データ送信（参考）</a:t>
            </a:r>
            <a:endParaRPr kumimoji="1"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3619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9AADF54-6815-6C9C-ABB6-469AC1321A2B}"/>
              </a:ext>
            </a:extLst>
          </p:cNvPr>
          <p:cNvSpPr txBox="1"/>
          <p:nvPr/>
        </p:nvSpPr>
        <p:spPr>
          <a:xfrm>
            <a:off x="274184" y="257566"/>
            <a:ext cx="10553915"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HTTP request</a:t>
            </a:r>
            <a:r>
              <a:rPr kumimoji="1" lang="ja-JP" altLang="en-US" sz="3200" dirty="0">
                <a:latin typeface="メイリオ" panose="020B0604030504040204" pitchFamily="50" charset="-128"/>
                <a:ea typeface="メイリオ" panose="020B0604030504040204" pitchFamily="50" charset="-128"/>
              </a:rPr>
              <a:t>は実は</a:t>
            </a:r>
            <a:r>
              <a:rPr kumimoji="1" lang="en-US" altLang="ja-JP" sz="3200" dirty="0">
                <a:latin typeface="メイリオ" panose="020B0604030504040204" pitchFamily="50" charset="-128"/>
                <a:ea typeface="メイリオ" panose="020B0604030504040204" pitchFamily="50" charset="-128"/>
              </a:rPr>
              <a:t>2</a:t>
            </a:r>
            <a:r>
              <a:rPr kumimoji="1" lang="ja-JP" altLang="en-US" sz="3200" dirty="0">
                <a:latin typeface="メイリオ" panose="020B0604030504040204" pitchFamily="50" charset="-128"/>
                <a:ea typeface="メイリオ" panose="020B0604030504040204" pitchFamily="50" charset="-128"/>
              </a:rPr>
              <a:t>種類のメッセージ送信方法がある</a:t>
            </a:r>
            <a:endParaRPr kumimoji="1" lang="en-US" altLang="ja-JP" sz="32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A740A1B-8C3F-1236-EEB9-8D5A348F73F8}"/>
              </a:ext>
            </a:extLst>
          </p:cNvPr>
          <p:cNvSpPr txBox="1"/>
          <p:nvPr/>
        </p:nvSpPr>
        <p:spPr>
          <a:xfrm>
            <a:off x="141700" y="1223051"/>
            <a:ext cx="11908599" cy="2677656"/>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１．</a:t>
            </a:r>
            <a:r>
              <a:rPr kumimoji="1" lang="en-US" altLang="ja-JP" sz="2400" dirty="0">
                <a:latin typeface="メイリオ" panose="020B0604030504040204" pitchFamily="50" charset="-128"/>
                <a:ea typeface="メイリオ" panose="020B0604030504040204" pitchFamily="50" charset="-128"/>
              </a:rPr>
              <a:t>Get method</a:t>
            </a:r>
          </a:p>
          <a:p>
            <a:pPr algn="l"/>
            <a:r>
              <a:rPr kumimoji="1" lang="en-US" altLang="ja-JP"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urllib</a:t>
            </a:r>
            <a:r>
              <a:rPr kumimoji="1" lang="ja-JP" altLang="en-US" sz="2400" dirty="0">
                <a:latin typeface="メイリオ" panose="020B0604030504040204" pitchFamily="50" charset="-128"/>
                <a:ea typeface="メイリオ" panose="020B0604030504040204" pitchFamily="50" charset="-128"/>
              </a:rPr>
              <a:t>によるクローラーは、</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につづく文字列</a:t>
            </a:r>
            <a:r>
              <a:rPr kumimoji="1" lang="en-US" altLang="ja-JP" sz="2400" dirty="0">
                <a:latin typeface="メイリオ" panose="020B0604030504040204" pitchFamily="50" charset="-128"/>
                <a:ea typeface="メイリオ" panose="020B0604030504040204" pitchFamily="50" charset="-128"/>
              </a:rPr>
              <a:t>(page=, </a:t>
            </a:r>
            <a:r>
              <a:rPr kumimoji="1" lang="en-US" altLang="ja-JP" sz="2400" dirty="0" err="1">
                <a:latin typeface="メイリオ" panose="020B0604030504040204" pitchFamily="50" charset="-128"/>
                <a:ea typeface="メイリオ" panose="020B0604030504040204" pitchFamily="50" charset="-128"/>
              </a:rPr>
              <a:t>search_word</a:t>
            </a:r>
            <a:r>
              <a:rPr kumimoji="1" lang="en-US" altLang="ja-JP" sz="2400" dirty="0">
                <a:latin typeface="メイリオ" panose="020B0604030504040204" pitchFamily="50" charset="-128"/>
                <a:ea typeface="メイリオ" panose="020B0604030504040204" pitchFamily="50" charset="-128"/>
              </a:rPr>
              <a:t>= etc.)</a:t>
            </a:r>
          </a:p>
          <a:p>
            <a:pPr algn="l"/>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をプログラム上で編集してリクエストしていた。これが</a:t>
            </a:r>
            <a:r>
              <a:rPr kumimoji="1" lang="en-US" altLang="ja-JP" sz="2400" dirty="0">
                <a:latin typeface="メイリオ" panose="020B0604030504040204" pitchFamily="50" charset="-128"/>
                <a:ea typeface="メイリオ" panose="020B0604030504040204" pitchFamily="50" charset="-128"/>
              </a:rPr>
              <a:t>get method</a:t>
            </a:r>
          </a:p>
          <a:p>
            <a:pPr algn="l"/>
            <a:r>
              <a:rPr kumimoji="1" lang="ja-JP" altLang="en-US" sz="2400" dirty="0">
                <a:latin typeface="メイリオ" panose="020B0604030504040204" pitchFamily="50" charset="-128"/>
                <a:ea typeface="メイリオ" panose="020B0604030504040204" pitchFamily="50" charset="-128"/>
              </a:rPr>
              <a:t>２．</a:t>
            </a:r>
            <a:r>
              <a:rPr kumimoji="1" lang="en-US" altLang="ja-JP" sz="2400" dirty="0">
                <a:latin typeface="メイリオ" panose="020B0604030504040204" pitchFamily="50" charset="-128"/>
                <a:ea typeface="メイリオ" panose="020B0604030504040204" pitchFamily="50" charset="-128"/>
              </a:rPr>
              <a:t>Post method</a:t>
            </a:r>
          </a:p>
          <a:p>
            <a:pPr algn="l"/>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フォームに入力した長いテキストなどを</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リクエストで送信する場合は、</a:t>
            </a:r>
            <a:r>
              <a:rPr kumimoji="1" lang="en-US" altLang="ja-JP" sz="2400" dirty="0">
                <a:latin typeface="メイリオ" panose="020B0604030504040204" pitchFamily="50" charset="-128"/>
                <a:ea typeface="メイリオ" panose="020B0604030504040204" pitchFamily="50" charset="-128"/>
              </a:rPr>
              <a:t>get</a:t>
            </a:r>
            <a:r>
              <a:rPr kumimoji="1" lang="ja-JP" altLang="en-US" sz="2400" dirty="0">
                <a:latin typeface="メイリオ" panose="020B0604030504040204" pitchFamily="50" charset="-128"/>
                <a:ea typeface="メイリオ" panose="020B0604030504040204" pitchFamily="50" charset="-128"/>
              </a:rPr>
              <a:t>　</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では送れない（文字数制限がある）。この場合は、</a:t>
            </a:r>
            <a:r>
              <a:rPr kumimoji="1" lang="en-US" altLang="ja-JP" sz="2400" dirty="0">
                <a:latin typeface="メイリオ" panose="020B0604030504040204" pitchFamily="50" charset="-128"/>
                <a:ea typeface="メイリオ" panose="020B0604030504040204" pitchFamily="50" charset="-128"/>
              </a:rPr>
              <a:t>post method</a:t>
            </a:r>
            <a:r>
              <a:rPr kumimoji="1" lang="ja-JP" altLang="en-US" sz="2400" dirty="0">
                <a:latin typeface="メイリオ" panose="020B0604030504040204" pitchFamily="50" charset="-128"/>
                <a:ea typeface="メイリオ" panose="020B0604030504040204" pitchFamily="50" charset="-128"/>
              </a:rPr>
              <a:t>を使う</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送信メッセージを秘匿したい場合も</a:t>
            </a:r>
            <a:r>
              <a:rPr kumimoji="1" lang="en-US" altLang="ja-JP" sz="2400" dirty="0">
                <a:latin typeface="メイリオ" panose="020B0604030504040204" pitchFamily="50" charset="-128"/>
                <a:ea typeface="メイリオ" panose="020B0604030504040204" pitchFamily="50" charset="-128"/>
              </a:rPr>
              <a:t>post method</a:t>
            </a:r>
            <a:r>
              <a:rPr kumimoji="1" lang="ja-JP" altLang="en-US" sz="2400" dirty="0">
                <a:latin typeface="メイリオ" panose="020B0604030504040204" pitchFamily="50" charset="-128"/>
                <a:ea typeface="メイリオ" panose="020B0604030504040204" pitchFamily="50" charset="-128"/>
              </a:rPr>
              <a:t>　</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165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5D2F44E-CE77-E22D-BFE1-BAD750F54F13}"/>
              </a:ext>
            </a:extLst>
          </p:cNvPr>
          <p:cNvPicPr>
            <a:picLocks noChangeAspect="1"/>
          </p:cNvPicPr>
          <p:nvPr/>
        </p:nvPicPr>
        <p:blipFill>
          <a:blip r:embed="rId2"/>
          <a:stretch>
            <a:fillRect/>
          </a:stretch>
        </p:blipFill>
        <p:spPr>
          <a:xfrm>
            <a:off x="127017" y="2542873"/>
            <a:ext cx="6299346" cy="2820271"/>
          </a:xfrm>
          <a:prstGeom prst="rect">
            <a:avLst/>
          </a:prstGeom>
        </p:spPr>
      </p:pic>
      <p:sp>
        <p:nvSpPr>
          <p:cNvPr id="3" name="テキスト ボックス 2">
            <a:extLst>
              <a:ext uri="{FF2B5EF4-FFF2-40B4-BE49-F238E27FC236}">
                <a16:creationId xmlns:a16="http://schemas.microsoft.com/office/drawing/2014/main" id="{90567E5D-14A5-BB4B-02D5-7A09F0680893}"/>
              </a:ext>
            </a:extLst>
          </p:cNvPr>
          <p:cNvSpPr txBox="1"/>
          <p:nvPr/>
        </p:nvSpPr>
        <p:spPr>
          <a:xfrm>
            <a:off x="1343197" y="1287446"/>
            <a:ext cx="5388591" cy="1077218"/>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3"/>
              </a:rPr>
              <a:t>https://itsakura.com/network-http-get-post</a:t>
            </a:r>
            <a:endParaRPr kumimoji="1" lang="en-US" altLang="ja-JP" sz="1600" dirty="0">
              <a:latin typeface="メイリオ" panose="020B0604030504040204" pitchFamily="50" charset="-128"/>
              <a:ea typeface="メイリオ" panose="020B0604030504040204" pitchFamily="50" charset="-128"/>
            </a:endParaRPr>
          </a:p>
          <a:p>
            <a:pPr algn="l"/>
            <a:r>
              <a:rPr kumimoji="1" lang="en-US" altLang="ja-JP" sz="1600" dirty="0">
                <a:latin typeface="メイリオ" panose="020B0604030504040204" pitchFamily="50" charset="-128"/>
                <a:ea typeface="メイリオ" panose="020B0604030504040204" pitchFamily="50" charset="-128"/>
                <a:hlinkClick r:id="rId4"/>
              </a:rPr>
              <a:t>https://konoti.com/website/html-css/get-post.html</a:t>
            </a:r>
            <a:endParaRPr kumimoji="1" lang="en-US" altLang="ja-JP" sz="1600" dirty="0">
              <a:latin typeface="メイリオ" panose="020B0604030504040204" pitchFamily="50" charset="-128"/>
              <a:ea typeface="メイリオ" panose="020B0604030504040204" pitchFamily="50" charset="-128"/>
            </a:endParaRPr>
          </a:p>
          <a:p>
            <a:pPr algn="l"/>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
        <p:nvSpPr>
          <p:cNvPr id="4" name="AutoShape 2">
            <a:extLst>
              <a:ext uri="{FF2B5EF4-FFF2-40B4-BE49-F238E27FC236}">
                <a16:creationId xmlns:a16="http://schemas.microsoft.com/office/drawing/2014/main" id="{A327DFE5-6D40-B182-07BE-051AE51CF310}"/>
              </a:ext>
            </a:extLst>
          </p:cNvPr>
          <p:cNvSpPr>
            <a:spLocks noChangeAspect="1" noChangeArrowheads="1"/>
          </p:cNvSpPr>
          <p:nvPr/>
        </p:nvSpPr>
        <p:spPr bwMode="auto">
          <a:xfrm>
            <a:off x="11607282" y="364839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5" name="図 4">
            <a:extLst>
              <a:ext uri="{FF2B5EF4-FFF2-40B4-BE49-F238E27FC236}">
                <a16:creationId xmlns:a16="http://schemas.microsoft.com/office/drawing/2014/main" id="{91003180-D729-2FE3-827A-31D6D1C32C6D}"/>
              </a:ext>
            </a:extLst>
          </p:cNvPr>
          <p:cNvPicPr>
            <a:picLocks noChangeAspect="1"/>
          </p:cNvPicPr>
          <p:nvPr/>
        </p:nvPicPr>
        <p:blipFill>
          <a:blip r:embed="rId5"/>
          <a:stretch>
            <a:fillRect/>
          </a:stretch>
        </p:blipFill>
        <p:spPr>
          <a:xfrm>
            <a:off x="6542219" y="2583521"/>
            <a:ext cx="5839781" cy="4274479"/>
          </a:xfrm>
          <a:prstGeom prst="rect">
            <a:avLst/>
          </a:prstGeom>
        </p:spPr>
      </p:pic>
      <p:sp>
        <p:nvSpPr>
          <p:cNvPr id="6" name="テキスト ボックス 5">
            <a:extLst>
              <a:ext uri="{FF2B5EF4-FFF2-40B4-BE49-F238E27FC236}">
                <a16:creationId xmlns:a16="http://schemas.microsoft.com/office/drawing/2014/main" id="{AE24DEA8-7AFF-3DC7-4573-DD842DC9AF32}"/>
              </a:ext>
            </a:extLst>
          </p:cNvPr>
          <p:cNvSpPr txBox="1"/>
          <p:nvPr/>
        </p:nvSpPr>
        <p:spPr>
          <a:xfrm>
            <a:off x="372933" y="205113"/>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
        <p:nvSpPr>
          <p:cNvPr id="7" name="テキスト ボックス 6">
            <a:extLst>
              <a:ext uri="{FF2B5EF4-FFF2-40B4-BE49-F238E27FC236}">
                <a16:creationId xmlns:a16="http://schemas.microsoft.com/office/drawing/2014/main" id="{AD8DFF09-740F-043C-DDCC-589B2D9242F1}"/>
              </a:ext>
            </a:extLst>
          </p:cNvPr>
          <p:cNvSpPr txBox="1"/>
          <p:nvPr/>
        </p:nvSpPr>
        <p:spPr>
          <a:xfrm>
            <a:off x="1327950" y="205113"/>
            <a:ext cx="9773829" cy="1200329"/>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http:// </a:t>
            </a:r>
            <a:r>
              <a:rPr kumimoji="1" lang="ja-JP" altLang="en-US" sz="2400" dirty="0">
                <a:latin typeface="メイリオ" panose="020B0604030504040204" pitchFamily="50" charset="-128"/>
                <a:ea typeface="メイリオ" panose="020B0604030504040204" pitchFamily="50" charset="-128"/>
              </a:rPr>
              <a:t>文字列を送るとき、他のいろいろなデータが送られている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これは</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ボックスには見えない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Post method</a:t>
            </a:r>
            <a:r>
              <a:rPr kumimoji="1" lang="ja-JP" altLang="en-US" sz="2400" dirty="0">
                <a:latin typeface="メイリオ" panose="020B0604030504040204" pitchFamily="50" charset="-128"/>
                <a:ea typeface="メイリオ" panose="020B0604030504040204" pitchFamily="50" charset="-128"/>
              </a:rPr>
              <a:t>はこの見えない領域を使ってデータを送る</a:t>
            </a:r>
          </a:p>
        </p:txBody>
      </p:sp>
      <p:sp>
        <p:nvSpPr>
          <p:cNvPr id="8" name="テキスト ボックス 7">
            <a:extLst>
              <a:ext uri="{FF2B5EF4-FFF2-40B4-BE49-F238E27FC236}">
                <a16:creationId xmlns:a16="http://schemas.microsoft.com/office/drawing/2014/main" id="{51588267-9E6D-C78A-49A8-74C4156C3619}"/>
              </a:ext>
            </a:extLst>
          </p:cNvPr>
          <p:cNvSpPr txBox="1"/>
          <p:nvPr/>
        </p:nvSpPr>
        <p:spPr>
          <a:xfrm>
            <a:off x="152383" y="1843157"/>
            <a:ext cx="4185761" cy="830997"/>
          </a:xfrm>
          <a:prstGeom prst="rect">
            <a:avLst/>
          </a:prstGeom>
          <a:noFill/>
        </p:spPr>
        <p:txBody>
          <a:bodyPr wrap="none" rtlCol="0">
            <a:spAutoFit/>
          </a:bodyPr>
          <a:lstStyle/>
          <a:p>
            <a:pPr algn="l"/>
            <a:r>
              <a:rPr kumimoji="1" lang="en-US" altLang="ja-JP" sz="2400" b="1" u="sng" dirty="0">
                <a:latin typeface="メイリオ" panose="020B0604030504040204" pitchFamily="50" charset="-128"/>
                <a:ea typeface="メイリオ" panose="020B0604030504040204" pitchFamily="50" charset="-128"/>
              </a:rPr>
              <a:t>Get method:</a:t>
            </a:r>
          </a:p>
          <a:p>
            <a:pPr algn="l"/>
            <a:r>
              <a:rPr kumimoji="1" lang="ja-JP" altLang="en-US" sz="2400" b="1" u="sng" dirty="0">
                <a:latin typeface="メイリオ" panose="020B0604030504040204" pitchFamily="50" charset="-128"/>
                <a:ea typeface="メイリオ" panose="020B0604030504040204" pitchFamily="50" charset="-128"/>
              </a:rPr>
              <a:t>リクエスト行でデータを運ぶ</a:t>
            </a:r>
          </a:p>
        </p:txBody>
      </p:sp>
      <p:sp>
        <p:nvSpPr>
          <p:cNvPr id="9" name="テキスト ボックス 8">
            <a:extLst>
              <a:ext uri="{FF2B5EF4-FFF2-40B4-BE49-F238E27FC236}">
                <a16:creationId xmlns:a16="http://schemas.microsoft.com/office/drawing/2014/main" id="{12F48F43-9161-C279-42DB-58C941742489}"/>
              </a:ext>
            </a:extLst>
          </p:cNvPr>
          <p:cNvSpPr txBox="1"/>
          <p:nvPr/>
        </p:nvSpPr>
        <p:spPr>
          <a:xfrm>
            <a:off x="6648752" y="1923085"/>
            <a:ext cx="4801314" cy="830997"/>
          </a:xfrm>
          <a:prstGeom prst="rect">
            <a:avLst/>
          </a:prstGeom>
          <a:noFill/>
        </p:spPr>
        <p:txBody>
          <a:bodyPr wrap="none" rtlCol="0">
            <a:spAutoFit/>
          </a:bodyPr>
          <a:lstStyle/>
          <a:p>
            <a:pPr algn="l"/>
            <a:r>
              <a:rPr kumimoji="1" lang="en-US" altLang="ja-JP" sz="2400" b="1" u="sng" dirty="0">
                <a:latin typeface="メイリオ" panose="020B0604030504040204" pitchFamily="50" charset="-128"/>
                <a:ea typeface="メイリオ" panose="020B0604030504040204" pitchFamily="50" charset="-128"/>
              </a:rPr>
              <a:t>Post method</a:t>
            </a:r>
            <a:r>
              <a:rPr kumimoji="1" lang="ja-JP" altLang="en-US" sz="2400" b="1" u="sng" dirty="0">
                <a:latin typeface="メイリオ" panose="020B0604030504040204" pitchFamily="50" charset="-128"/>
                <a:ea typeface="メイリオ" panose="020B0604030504040204" pitchFamily="50" charset="-128"/>
              </a:rPr>
              <a:t>：</a:t>
            </a:r>
            <a:endParaRPr kumimoji="1" lang="en-US" altLang="ja-JP" sz="2400" b="1" u="sng" dirty="0">
              <a:latin typeface="メイリオ" panose="020B0604030504040204" pitchFamily="50" charset="-128"/>
              <a:ea typeface="メイリオ" panose="020B0604030504040204" pitchFamily="50" charset="-128"/>
            </a:endParaRPr>
          </a:p>
          <a:p>
            <a:pPr algn="l"/>
            <a:r>
              <a:rPr kumimoji="1" lang="ja-JP" altLang="en-US" sz="2400" b="1" u="sng" dirty="0">
                <a:latin typeface="メイリオ" panose="020B0604030504040204" pitchFamily="50" charset="-128"/>
                <a:ea typeface="メイリオ" panose="020B0604030504040204" pitchFamily="50" charset="-128"/>
              </a:rPr>
              <a:t>ボディにデータを書き込んで送る</a:t>
            </a:r>
          </a:p>
        </p:txBody>
      </p:sp>
      <p:pic>
        <p:nvPicPr>
          <p:cNvPr id="1026" name="Picture 2" descr="getとpost">
            <a:extLst>
              <a:ext uri="{FF2B5EF4-FFF2-40B4-BE49-F238E27FC236}">
                <a16:creationId xmlns:a16="http://schemas.microsoft.com/office/drawing/2014/main" id="{370AD3FF-8F96-3B75-149F-AFDB622B2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3221" y="608242"/>
            <a:ext cx="1905846" cy="1442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298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531F16B-D14A-DC44-9D28-B4B01471016E}"/>
              </a:ext>
            </a:extLst>
          </p:cNvPr>
          <p:cNvSpPr txBox="1"/>
          <p:nvPr/>
        </p:nvSpPr>
        <p:spPr>
          <a:xfrm>
            <a:off x="643813" y="1122727"/>
            <a:ext cx="858651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クローラー </a:t>
            </a:r>
            <a:r>
              <a:rPr kumimoji="1" lang="en-US" altLang="ja-JP" sz="2400" dirty="0" err="1">
                <a:latin typeface="メイリオ" panose="020B0604030504040204" pitchFamily="50" charset="-128"/>
                <a:ea typeface="メイリオ" panose="020B0604030504040204" pitchFamily="50" charset="-128"/>
              </a:rPr>
              <a:t>urllib.request.urlopen</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url</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には制約があるから</a:t>
            </a:r>
          </a:p>
        </p:txBody>
      </p:sp>
      <p:sp>
        <p:nvSpPr>
          <p:cNvPr id="3" name="テキスト ボックス 2">
            <a:extLst>
              <a:ext uri="{FF2B5EF4-FFF2-40B4-BE49-F238E27FC236}">
                <a16:creationId xmlns:a16="http://schemas.microsoft.com/office/drawing/2014/main" id="{6A298EEE-6811-809A-180F-45C1821DFA07}"/>
              </a:ext>
            </a:extLst>
          </p:cNvPr>
          <p:cNvSpPr txBox="1"/>
          <p:nvPr/>
        </p:nvSpPr>
        <p:spPr>
          <a:xfrm>
            <a:off x="773609" y="1716833"/>
            <a:ext cx="8610114" cy="1569660"/>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ログインが必要なサイトのデータ収集は非常に面倒</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Java script</a:t>
            </a:r>
            <a:r>
              <a:rPr kumimoji="1" lang="ja-JP" altLang="en-US" sz="2400" dirty="0">
                <a:latin typeface="メイリオ" panose="020B0604030504040204" pitchFamily="50" charset="-128"/>
                <a:ea typeface="メイリオ" panose="020B0604030504040204" pitchFamily="50" charset="-128"/>
              </a:rPr>
              <a:t>で書かれた</a:t>
            </a:r>
            <a:r>
              <a:rPr kumimoji="1" lang="en-US" altLang="ja-JP" sz="2400" dirty="0">
                <a:latin typeface="メイリオ" panose="020B0604030504040204" pitchFamily="50" charset="-128"/>
                <a:ea typeface="メイリオ" panose="020B0604030504040204" pitchFamily="50" charset="-128"/>
              </a:rPr>
              <a:t>web page</a:t>
            </a:r>
            <a:r>
              <a:rPr kumimoji="1" lang="ja-JP" altLang="en-US" sz="2400" dirty="0">
                <a:latin typeface="メイリオ" panose="020B0604030504040204" pitchFamily="50" charset="-128"/>
                <a:ea typeface="メイリオ" panose="020B0604030504040204" pitchFamily="50" charset="-128"/>
              </a:rPr>
              <a:t>のデータは取得できない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 無限スクロールなど</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3.</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Cookie</a:t>
            </a:r>
            <a:r>
              <a:rPr kumimoji="1" lang="ja-JP" altLang="en-US" sz="2400" dirty="0">
                <a:latin typeface="メイリオ" panose="020B0604030504040204" pitchFamily="50" charset="-128"/>
                <a:ea typeface="メイリオ" panose="020B0604030504040204" pitchFamily="50" charset="-128"/>
              </a:rPr>
              <a:t>を承認しないとアクセスできないサイト</a:t>
            </a:r>
          </a:p>
        </p:txBody>
      </p:sp>
      <p:sp>
        <p:nvSpPr>
          <p:cNvPr id="4" name="テキスト ボックス 3">
            <a:extLst>
              <a:ext uri="{FF2B5EF4-FFF2-40B4-BE49-F238E27FC236}">
                <a16:creationId xmlns:a16="http://schemas.microsoft.com/office/drawing/2014/main" id="{1ADF384E-49C4-5E82-FB44-D517F7A7F205}"/>
              </a:ext>
            </a:extLst>
          </p:cNvPr>
          <p:cNvSpPr txBox="1"/>
          <p:nvPr/>
        </p:nvSpPr>
        <p:spPr>
          <a:xfrm>
            <a:off x="541176" y="494522"/>
            <a:ext cx="798167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なぜそういうクローラーが必要かというと</a:t>
            </a:r>
          </a:p>
        </p:txBody>
      </p:sp>
    </p:spTree>
    <p:extLst>
      <p:ext uri="{BB962C8B-B14F-4D97-AF65-F5344CB8AC3E}">
        <p14:creationId xmlns:p14="http://schemas.microsoft.com/office/powerpoint/2010/main" val="1258092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088A2FE-700D-624A-C1FA-87A81AEDAB92}"/>
              </a:ext>
            </a:extLst>
          </p:cNvPr>
          <p:cNvSpPr txBox="1"/>
          <p:nvPr/>
        </p:nvSpPr>
        <p:spPr>
          <a:xfrm>
            <a:off x="457201" y="410547"/>
            <a:ext cx="760496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フォームは大抵の場合</a:t>
            </a:r>
            <a:r>
              <a:rPr kumimoji="1" lang="en-US" altLang="ja-JP" sz="3200" dirty="0">
                <a:latin typeface="メイリオ" panose="020B0604030504040204" pitchFamily="50" charset="-128"/>
                <a:ea typeface="メイリオ" panose="020B0604030504040204" pitchFamily="50" charset="-128"/>
              </a:rPr>
              <a:t>post</a:t>
            </a:r>
            <a:r>
              <a:rPr kumimoji="1" lang="ja-JP" altLang="en-US" sz="3200" dirty="0">
                <a:latin typeface="メイリオ" panose="020B0604030504040204" pitchFamily="50" charset="-128"/>
                <a:ea typeface="メイリオ" panose="020B0604030504040204" pitchFamily="50" charset="-128"/>
              </a:rPr>
              <a:t>を使って送る</a:t>
            </a:r>
          </a:p>
        </p:txBody>
      </p:sp>
      <p:sp>
        <p:nvSpPr>
          <p:cNvPr id="3" name="テキスト ボックス 2">
            <a:extLst>
              <a:ext uri="{FF2B5EF4-FFF2-40B4-BE49-F238E27FC236}">
                <a16:creationId xmlns:a16="http://schemas.microsoft.com/office/drawing/2014/main" id="{FCB29174-7EAC-4ABF-8272-B713CD2A7CEE}"/>
              </a:ext>
            </a:extLst>
          </p:cNvPr>
          <p:cNvSpPr txBox="1"/>
          <p:nvPr/>
        </p:nvSpPr>
        <p:spPr>
          <a:xfrm>
            <a:off x="457201" y="1166327"/>
            <a:ext cx="11429999" cy="1569660"/>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検索キーワードくらいなら</a:t>
            </a:r>
            <a:r>
              <a:rPr kumimoji="1" lang="en-US" altLang="ja-JP" sz="2400" dirty="0">
                <a:latin typeface="メイリオ" panose="020B0604030504040204" pitchFamily="50" charset="-128"/>
                <a:ea typeface="メイリオ" panose="020B0604030504040204" pitchFamily="50" charset="-128"/>
              </a:rPr>
              <a:t>get</a:t>
            </a:r>
            <a:r>
              <a:rPr kumimoji="1" lang="ja-JP" altLang="en-US" sz="2400" dirty="0">
                <a:latin typeface="メイリオ" panose="020B0604030504040204" pitchFamily="50" charset="-128"/>
                <a:ea typeface="メイリオ" panose="020B0604030504040204" pitchFamily="50" charset="-128"/>
              </a:rPr>
              <a:t>で</a:t>
            </a:r>
            <a:r>
              <a:rPr kumimoji="1" lang="en-US" altLang="ja-JP" sz="2400" dirty="0">
                <a:latin typeface="メイリオ" panose="020B0604030504040204" pitchFamily="50" charset="-128"/>
                <a:ea typeface="メイリオ" panose="020B0604030504040204" pitchFamily="50" charset="-128"/>
              </a:rPr>
              <a:t>OK</a:t>
            </a: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長文その他、いろいろなフォームデータの送信だと</a:t>
            </a:r>
            <a:r>
              <a:rPr kumimoji="1" lang="en-US" altLang="ja-JP" sz="2400" dirty="0">
                <a:latin typeface="メイリオ" panose="020B0604030504040204" pitchFamily="50" charset="-128"/>
                <a:ea typeface="メイリオ" panose="020B0604030504040204" pitchFamily="50" charset="-128"/>
              </a:rPr>
              <a:t>post</a:t>
            </a:r>
            <a:r>
              <a:rPr kumimoji="1" lang="ja-JP" altLang="en-US" sz="2400" dirty="0">
                <a:latin typeface="メイリオ" panose="020B0604030504040204" pitchFamily="50" charset="-128"/>
                <a:ea typeface="メイリオ" panose="020B0604030504040204" pitchFamily="50" charset="-128"/>
              </a:rPr>
              <a:t>が必要</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Post</a:t>
            </a:r>
            <a:r>
              <a:rPr kumimoji="1" lang="ja-JP" altLang="en-US" sz="2400" dirty="0">
                <a:latin typeface="メイリオ" panose="020B0604030504040204" pitchFamily="50" charset="-128"/>
                <a:ea typeface="メイリオ" panose="020B0604030504040204" pitchFamily="50" charset="-128"/>
              </a:rPr>
              <a:t>は‘ソースを表示</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では見ることができない→つまり</a:t>
            </a:r>
            <a:r>
              <a:rPr kumimoji="1" lang="en-US" altLang="ja-JP" sz="2400" dirty="0" err="1">
                <a:latin typeface="メイリオ" panose="020B0604030504040204" pitchFamily="50" charset="-128"/>
                <a:ea typeface="メイリオ" panose="020B0604030504040204" pitchFamily="50" charset="-128"/>
              </a:rPr>
              <a:t>urllib</a:t>
            </a:r>
            <a:r>
              <a:rPr kumimoji="1" lang="ja-JP" altLang="en-US" sz="2400" dirty="0">
                <a:latin typeface="メイリオ" panose="020B0604030504040204" pitchFamily="50" charset="-128"/>
                <a:ea typeface="メイリオ" panose="020B0604030504040204" pitchFamily="50" charset="-128"/>
              </a:rPr>
              <a:t>プログラミングで必要な情報を見ることができない</a:t>
            </a:r>
          </a:p>
        </p:txBody>
      </p:sp>
      <p:sp>
        <p:nvSpPr>
          <p:cNvPr id="5" name="矢印: 下 4">
            <a:extLst>
              <a:ext uri="{FF2B5EF4-FFF2-40B4-BE49-F238E27FC236}">
                <a16:creationId xmlns:a16="http://schemas.microsoft.com/office/drawing/2014/main" id="{70FAC22E-4007-EA61-9EE2-404EF0E5828A}"/>
              </a:ext>
            </a:extLst>
          </p:cNvPr>
          <p:cNvSpPr/>
          <p:nvPr/>
        </p:nvSpPr>
        <p:spPr>
          <a:xfrm>
            <a:off x="4219575" y="3067050"/>
            <a:ext cx="2286000" cy="6000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CDDEA-B918-3560-613E-8E481C59222D}"/>
              </a:ext>
            </a:extLst>
          </p:cNvPr>
          <p:cNvSpPr txBox="1"/>
          <p:nvPr/>
        </p:nvSpPr>
        <p:spPr>
          <a:xfrm>
            <a:off x="1400175" y="4029085"/>
            <a:ext cx="7709162"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Post</a:t>
            </a:r>
            <a:r>
              <a:rPr kumimoji="1" lang="ja-JP" altLang="en-US" sz="2400" dirty="0">
                <a:latin typeface="メイリオ" panose="020B0604030504040204" pitchFamily="50" charset="-128"/>
                <a:ea typeface="メイリオ" panose="020B0604030504040204" pitchFamily="50" charset="-128"/>
              </a:rPr>
              <a:t>の中身を見る方法はないではないが相当面倒</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ということで</a:t>
            </a:r>
            <a:r>
              <a:rPr kumimoji="1" lang="en-US" altLang="ja-JP" sz="2400" dirty="0">
                <a:latin typeface="メイリオ" panose="020B0604030504040204" pitchFamily="50" charset="-128"/>
                <a:ea typeface="メイリオ" panose="020B0604030504040204" pitchFamily="50" charset="-128"/>
              </a:rPr>
              <a:t>post</a:t>
            </a:r>
            <a:r>
              <a:rPr kumimoji="1" lang="ja-JP" altLang="en-US" sz="2400" dirty="0">
                <a:latin typeface="メイリオ" panose="020B0604030504040204" pitchFamily="50" charset="-128"/>
                <a:ea typeface="メイリオ" panose="020B0604030504040204" pitchFamily="50" charset="-128"/>
              </a:rPr>
              <a:t>送信するケースでは</a:t>
            </a:r>
            <a:r>
              <a:rPr kumimoji="1" lang="en-US" altLang="ja-JP" sz="2400" dirty="0">
                <a:latin typeface="メイリオ" panose="020B0604030504040204" pitchFamily="50" charset="-128"/>
                <a:ea typeface="メイリオ" panose="020B0604030504040204" pitchFamily="50" charset="-128"/>
              </a:rPr>
              <a:t>selenium</a:t>
            </a:r>
            <a:r>
              <a:rPr kumimoji="1" lang="ja-JP" altLang="en-US" sz="2400" dirty="0">
                <a:latin typeface="メイリオ" panose="020B0604030504040204" pitchFamily="50" charset="-128"/>
                <a:ea typeface="メイリオ" panose="020B0604030504040204" pitchFamily="50" charset="-128"/>
              </a:rPr>
              <a:t>が便利</a:t>
            </a:r>
          </a:p>
        </p:txBody>
      </p:sp>
    </p:spTree>
    <p:extLst>
      <p:ext uri="{BB962C8B-B14F-4D97-AF65-F5344CB8AC3E}">
        <p14:creationId xmlns:p14="http://schemas.microsoft.com/office/powerpoint/2010/main" val="552088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0C0C9F4-09DD-EA84-14C0-02E9C59490C2}"/>
              </a:ext>
            </a:extLst>
          </p:cNvPr>
          <p:cNvSpPr txBox="1"/>
          <p:nvPr/>
        </p:nvSpPr>
        <p:spPr>
          <a:xfrm>
            <a:off x="417740" y="367587"/>
            <a:ext cx="264687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ログイン画面</a:t>
            </a:r>
          </a:p>
        </p:txBody>
      </p:sp>
      <p:sp>
        <p:nvSpPr>
          <p:cNvPr id="3" name="テキスト ボックス 2">
            <a:extLst>
              <a:ext uri="{FF2B5EF4-FFF2-40B4-BE49-F238E27FC236}">
                <a16:creationId xmlns:a16="http://schemas.microsoft.com/office/drawing/2014/main" id="{2E31C099-F256-BDC5-51C2-3AD3C04E84D0}"/>
              </a:ext>
            </a:extLst>
          </p:cNvPr>
          <p:cNvSpPr txBox="1"/>
          <p:nvPr/>
        </p:nvSpPr>
        <p:spPr>
          <a:xfrm>
            <a:off x="423425" y="952362"/>
            <a:ext cx="802976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ID </a:t>
            </a:r>
            <a:r>
              <a:rPr kumimoji="1" lang="ja-JP" altLang="en-US" sz="2400" dirty="0">
                <a:latin typeface="メイリオ" panose="020B0604030504040204" pitchFamily="50" charset="-128"/>
                <a:ea typeface="メイリオ" panose="020B0604030504040204" pitchFamily="50" charset="-128"/>
              </a:rPr>
              <a:t>パスワードはフォームに手入力して送信ボタンを押す</a:t>
            </a:r>
          </a:p>
        </p:txBody>
      </p:sp>
      <p:pic>
        <p:nvPicPr>
          <p:cNvPr id="6" name="図 5">
            <a:extLst>
              <a:ext uri="{FF2B5EF4-FFF2-40B4-BE49-F238E27FC236}">
                <a16:creationId xmlns:a16="http://schemas.microsoft.com/office/drawing/2014/main" id="{D54F1D91-416C-C697-3196-A7076D5371E5}"/>
              </a:ext>
            </a:extLst>
          </p:cNvPr>
          <p:cNvPicPr>
            <a:picLocks noChangeAspect="1"/>
          </p:cNvPicPr>
          <p:nvPr/>
        </p:nvPicPr>
        <p:blipFill>
          <a:blip r:embed="rId2"/>
          <a:stretch>
            <a:fillRect/>
          </a:stretch>
        </p:blipFill>
        <p:spPr>
          <a:xfrm>
            <a:off x="727788" y="2693717"/>
            <a:ext cx="8128355" cy="4606276"/>
          </a:xfrm>
          <a:prstGeom prst="rect">
            <a:avLst/>
          </a:prstGeom>
        </p:spPr>
      </p:pic>
      <p:sp>
        <p:nvSpPr>
          <p:cNvPr id="7" name="テキスト ボックス 6">
            <a:extLst>
              <a:ext uri="{FF2B5EF4-FFF2-40B4-BE49-F238E27FC236}">
                <a16:creationId xmlns:a16="http://schemas.microsoft.com/office/drawing/2014/main" id="{E1EA902C-95A4-B2A7-62C0-0002C339F844}"/>
              </a:ext>
            </a:extLst>
          </p:cNvPr>
          <p:cNvSpPr txBox="1"/>
          <p:nvPr/>
        </p:nvSpPr>
        <p:spPr>
          <a:xfrm>
            <a:off x="417740" y="1340522"/>
            <a:ext cx="9841540"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import </a:t>
            </a:r>
            <a:r>
              <a:rPr kumimoji="1" lang="en-US" altLang="ja-JP" sz="2400" dirty="0" err="1">
                <a:latin typeface="メイリオ" panose="020B0604030504040204" pitchFamily="50" charset="-128"/>
                <a:ea typeface="メイリオ" panose="020B0604030504040204" pitchFamily="50" charset="-128"/>
              </a:rPr>
              <a:t>urllib</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response = </a:t>
            </a:r>
            <a:r>
              <a:rPr kumimoji="1" lang="en-US" altLang="ja-JP" sz="2400" dirty="0" err="1">
                <a:latin typeface="メイリオ" panose="020B0604030504040204" pitchFamily="50" charset="-128"/>
                <a:ea typeface="メイリオ" panose="020B0604030504040204" pitchFamily="50" charset="-128"/>
              </a:rPr>
              <a:t>urllib.request.urlopen</a:t>
            </a:r>
            <a:r>
              <a:rPr kumimoji="1" lang="en-US" altLang="ja-JP" sz="2400" dirty="0">
                <a:latin typeface="メイリオ" panose="020B0604030504040204" pitchFamily="50" charset="-128"/>
                <a:ea typeface="メイリオ" panose="020B0604030504040204" pitchFamily="50" charset="-128"/>
              </a:rPr>
              <a:t>('https://www.example.com/’)</a:t>
            </a:r>
          </a:p>
          <a:p>
            <a:pPr algn="l"/>
            <a:r>
              <a:rPr kumimoji="1" lang="ja-JP" altLang="en-US" sz="2400" dirty="0">
                <a:latin typeface="メイリオ" panose="020B0604030504040204" pitchFamily="50" charset="-128"/>
                <a:ea typeface="メイリオ" panose="020B0604030504040204" pitchFamily="50" charset="-128"/>
              </a:rPr>
              <a:t>には、フォームにデータを入力する機能はない</a:t>
            </a:r>
          </a:p>
        </p:txBody>
      </p:sp>
    </p:spTree>
    <p:extLst>
      <p:ext uri="{BB962C8B-B14F-4D97-AF65-F5344CB8AC3E}">
        <p14:creationId xmlns:p14="http://schemas.microsoft.com/office/powerpoint/2010/main" val="118171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DBEF786-83D6-55F5-056E-DDCA9746B661}"/>
              </a:ext>
            </a:extLst>
          </p:cNvPr>
          <p:cNvSpPr txBox="1"/>
          <p:nvPr/>
        </p:nvSpPr>
        <p:spPr>
          <a:xfrm>
            <a:off x="505603" y="321129"/>
            <a:ext cx="305724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無限スクロール</a:t>
            </a:r>
          </a:p>
        </p:txBody>
      </p:sp>
      <p:sp>
        <p:nvSpPr>
          <p:cNvPr id="3" name="テキスト ボックス 2">
            <a:extLst>
              <a:ext uri="{FF2B5EF4-FFF2-40B4-BE49-F238E27FC236}">
                <a16:creationId xmlns:a16="http://schemas.microsoft.com/office/drawing/2014/main" id="{FE75FF6E-ADBF-105B-1AB5-D2B9D1C7519A}"/>
              </a:ext>
            </a:extLst>
          </p:cNvPr>
          <p:cNvSpPr txBox="1"/>
          <p:nvPr/>
        </p:nvSpPr>
        <p:spPr>
          <a:xfrm>
            <a:off x="4750898" y="776802"/>
            <a:ext cx="203132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こうゆうやつ</a:t>
            </a:r>
          </a:p>
        </p:txBody>
      </p:sp>
      <p:pic>
        <p:nvPicPr>
          <p:cNvPr id="5" name="図 4">
            <a:extLst>
              <a:ext uri="{FF2B5EF4-FFF2-40B4-BE49-F238E27FC236}">
                <a16:creationId xmlns:a16="http://schemas.microsoft.com/office/drawing/2014/main" id="{81EFBA5E-0704-0B58-D3B4-3AC5BB6EC716}"/>
              </a:ext>
            </a:extLst>
          </p:cNvPr>
          <p:cNvPicPr>
            <a:picLocks noChangeAspect="1"/>
          </p:cNvPicPr>
          <p:nvPr/>
        </p:nvPicPr>
        <p:blipFill>
          <a:blip r:embed="rId2"/>
          <a:stretch>
            <a:fillRect/>
          </a:stretch>
        </p:blipFill>
        <p:spPr>
          <a:xfrm>
            <a:off x="3868178" y="1109365"/>
            <a:ext cx="4912178" cy="5683321"/>
          </a:xfrm>
          <a:prstGeom prst="rect">
            <a:avLst/>
          </a:prstGeom>
        </p:spPr>
      </p:pic>
    </p:spTree>
    <p:extLst>
      <p:ext uri="{BB962C8B-B14F-4D97-AF65-F5344CB8AC3E}">
        <p14:creationId xmlns:p14="http://schemas.microsoft.com/office/powerpoint/2010/main" val="3694062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3EA61CC-46C6-6639-517A-E5741CB12B87}"/>
              </a:ext>
            </a:extLst>
          </p:cNvPr>
          <p:cNvSpPr txBox="1"/>
          <p:nvPr/>
        </p:nvSpPr>
        <p:spPr>
          <a:xfrm>
            <a:off x="625151" y="475861"/>
            <a:ext cx="592982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無限スクロールのソースを見る</a:t>
            </a:r>
          </a:p>
        </p:txBody>
      </p:sp>
      <p:sp>
        <p:nvSpPr>
          <p:cNvPr id="3" name="テキスト ボックス 2">
            <a:extLst>
              <a:ext uri="{FF2B5EF4-FFF2-40B4-BE49-F238E27FC236}">
                <a16:creationId xmlns:a16="http://schemas.microsoft.com/office/drawing/2014/main" id="{C29EC583-2891-6857-8E9B-65C68BA734A2}"/>
              </a:ext>
            </a:extLst>
          </p:cNvPr>
          <p:cNvSpPr txBox="1"/>
          <p:nvPr/>
        </p:nvSpPr>
        <p:spPr>
          <a:xfrm>
            <a:off x="625151" y="1041786"/>
            <a:ext cx="1163812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スクロールしても、</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ソースが変わらない（非常にみづらいソースなので省略）</a:t>
            </a:r>
          </a:p>
        </p:txBody>
      </p:sp>
      <p:sp>
        <p:nvSpPr>
          <p:cNvPr id="7" name="テキスト ボックス 6">
            <a:extLst>
              <a:ext uri="{FF2B5EF4-FFF2-40B4-BE49-F238E27FC236}">
                <a16:creationId xmlns:a16="http://schemas.microsoft.com/office/drawing/2014/main" id="{EDD7D9B5-18F2-3680-61B9-33E12414400C}"/>
              </a:ext>
            </a:extLst>
          </p:cNvPr>
          <p:cNvSpPr txBox="1"/>
          <p:nvPr/>
        </p:nvSpPr>
        <p:spPr>
          <a:xfrm>
            <a:off x="625151" y="1503451"/>
            <a:ext cx="10154446"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https://video.unext.jp/browse/genre/MNU0000131/MNU0000141</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8E1F879C-163C-7866-ECBC-DD07823719E4}"/>
              </a:ext>
            </a:extLst>
          </p:cNvPr>
          <p:cNvPicPr>
            <a:picLocks noChangeAspect="1"/>
          </p:cNvPicPr>
          <p:nvPr/>
        </p:nvPicPr>
        <p:blipFill>
          <a:blip r:embed="rId3"/>
          <a:stretch>
            <a:fillRect/>
          </a:stretch>
        </p:blipFill>
        <p:spPr>
          <a:xfrm>
            <a:off x="395504" y="2069376"/>
            <a:ext cx="11606266" cy="5540220"/>
          </a:xfrm>
          <a:prstGeom prst="rect">
            <a:avLst/>
          </a:prstGeom>
        </p:spPr>
      </p:pic>
    </p:spTree>
    <p:extLst>
      <p:ext uri="{BB962C8B-B14F-4D97-AF65-F5344CB8AC3E}">
        <p14:creationId xmlns:p14="http://schemas.microsoft.com/office/powerpoint/2010/main" val="1742689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938BBA4-17F1-F330-AB11-2EDF3D8BEF9D}"/>
              </a:ext>
            </a:extLst>
          </p:cNvPr>
          <p:cNvSpPr txBox="1"/>
          <p:nvPr/>
        </p:nvSpPr>
        <p:spPr>
          <a:xfrm>
            <a:off x="378473" y="309562"/>
            <a:ext cx="2746265"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Cookie</a:t>
            </a:r>
            <a:r>
              <a:rPr kumimoji="1" lang="ja-JP" altLang="en-US" sz="3200" dirty="0">
                <a:latin typeface="メイリオ" panose="020B0604030504040204" pitchFamily="50" charset="-128"/>
                <a:ea typeface="メイリオ" panose="020B0604030504040204" pitchFamily="50" charset="-128"/>
              </a:rPr>
              <a:t>を承認</a:t>
            </a:r>
          </a:p>
        </p:txBody>
      </p:sp>
      <p:pic>
        <p:nvPicPr>
          <p:cNvPr id="2050" name="Picture 2" descr="Cookie(クッキー)使用同意を求めるポップアップについて | Web制作会社 フリースタイルエンターテイメント">
            <a:extLst>
              <a:ext uri="{FF2B5EF4-FFF2-40B4-BE49-F238E27FC236}">
                <a16:creationId xmlns:a16="http://schemas.microsoft.com/office/drawing/2014/main" id="{10EDC5B4-AD81-8E7E-3F99-31E51585F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1439804"/>
            <a:ext cx="9801225" cy="510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584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50864CE-56AD-9C08-50AA-6A1AA9D498B7}"/>
              </a:ext>
            </a:extLst>
          </p:cNvPr>
          <p:cNvSpPr txBox="1"/>
          <p:nvPr/>
        </p:nvSpPr>
        <p:spPr>
          <a:xfrm>
            <a:off x="479808" y="184838"/>
            <a:ext cx="2335896"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Cookie</a:t>
            </a:r>
            <a:r>
              <a:rPr kumimoji="1" lang="ja-JP" altLang="en-US" sz="3200" dirty="0">
                <a:latin typeface="メイリオ" panose="020B0604030504040204" pitchFamily="50" charset="-128"/>
                <a:ea typeface="メイリオ" panose="020B0604030504040204" pitchFamily="50" charset="-128"/>
              </a:rPr>
              <a:t>とは</a:t>
            </a:r>
          </a:p>
        </p:txBody>
      </p:sp>
      <p:sp>
        <p:nvSpPr>
          <p:cNvPr id="3" name="テキスト ボックス 2">
            <a:extLst>
              <a:ext uri="{FF2B5EF4-FFF2-40B4-BE49-F238E27FC236}">
                <a16:creationId xmlns:a16="http://schemas.microsoft.com/office/drawing/2014/main" id="{87F73B32-430F-5644-DC9F-32C5724ACC15}"/>
              </a:ext>
            </a:extLst>
          </p:cNvPr>
          <p:cNvSpPr txBox="1"/>
          <p:nvPr/>
        </p:nvSpPr>
        <p:spPr>
          <a:xfrm>
            <a:off x="3698046" y="4633764"/>
            <a:ext cx="5930470" cy="338554"/>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2"/>
              </a:rPr>
              <a:t>https://www.sidethree.co.jp/blog/memo/202112-1.html</a:t>
            </a:r>
            <a:endParaRPr kumimoji="1" lang="ja-JP" altLang="en-US" sz="16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EDF72958-620F-A5C4-A237-174A14F54CB6}"/>
              </a:ext>
            </a:extLst>
          </p:cNvPr>
          <p:cNvSpPr txBox="1"/>
          <p:nvPr/>
        </p:nvSpPr>
        <p:spPr>
          <a:xfrm>
            <a:off x="2948862" y="5212037"/>
            <a:ext cx="9243138" cy="1477328"/>
          </a:xfrm>
          <a:prstGeom prst="rect">
            <a:avLst/>
          </a:prstGeom>
          <a:noFill/>
        </p:spPr>
        <p:txBody>
          <a:bodyPr wrap="square" rtlCol="0">
            <a:spAutoFit/>
          </a:bodyPr>
          <a:lstStyle/>
          <a:p>
            <a:pPr marL="285750" indent="-285750" algn="l">
              <a:buFont typeface="Wingdings" panose="05000000000000000000" pitchFamily="2" charset="2"/>
              <a:buChar char="l"/>
            </a:pPr>
            <a:r>
              <a:rPr kumimoji="1" lang="en-US" altLang="ja-JP" dirty="0">
                <a:latin typeface="メイリオ" panose="020B0604030504040204" pitchFamily="50" charset="-128"/>
                <a:ea typeface="メイリオ" panose="020B0604030504040204" pitchFamily="50" charset="-128"/>
              </a:rPr>
              <a:t>Cookie</a:t>
            </a:r>
            <a:r>
              <a:rPr kumimoji="1" lang="ja-JP" altLang="en-US" dirty="0">
                <a:latin typeface="メイリオ" panose="020B0604030504040204" pitchFamily="50" charset="-128"/>
                <a:ea typeface="メイリオ" panose="020B0604030504040204" pitchFamily="50" charset="-128"/>
              </a:rPr>
              <a:t>はデータの保存用として使われているため、保存食であるクッキーから由来</a:t>
            </a:r>
          </a:p>
          <a:p>
            <a:pPr marL="285750" indent="-285750" algn="l">
              <a:buFont typeface="Wingdings" panose="05000000000000000000" pitchFamily="2" charset="2"/>
              <a:buChar char="l"/>
            </a:pPr>
            <a:r>
              <a:rPr kumimoji="1" lang="ja-JP" altLang="en-US" dirty="0">
                <a:latin typeface="メイリオ" panose="020B0604030504040204" pitchFamily="50" charset="-128"/>
                <a:ea typeface="メイリオ" panose="020B0604030504040204" pitchFamily="50" charset="-128"/>
              </a:rPr>
              <a:t>毎回異なるメッセージを表示するため、中華料理屋さんで食後に出てくる「フォーチュン・クッキー」から由来</a:t>
            </a:r>
          </a:p>
          <a:p>
            <a:pPr marL="285750" indent="-285750" algn="l">
              <a:buFont typeface="Wingdings" panose="05000000000000000000" pitchFamily="2" charset="2"/>
              <a:buChar char="l"/>
            </a:pPr>
            <a:r>
              <a:rPr kumimoji="1" lang="ja-JP" altLang="en-US" dirty="0">
                <a:latin typeface="メイリオ" panose="020B0604030504040204" pitchFamily="50" charset="-128"/>
                <a:ea typeface="メイリオ" panose="020B0604030504040204" pitchFamily="50" charset="-128"/>
              </a:rPr>
              <a:t>テレビ番組「セサミストリート」に登場するクッキーモンスターが、いつもクッキーを食べていることから、</a:t>
            </a:r>
            <a:r>
              <a:rPr kumimoji="1" lang="en-US" altLang="ja-JP" dirty="0">
                <a:latin typeface="メイリオ" panose="020B0604030504040204" pitchFamily="50" charset="-128"/>
                <a:ea typeface="メイリオ" panose="020B0604030504040204" pitchFamily="50" charset="-128"/>
              </a:rPr>
              <a:t>Web</a:t>
            </a:r>
            <a:r>
              <a:rPr kumimoji="1" lang="ja-JP" altLang="en-US" dirty="0">
                <a:latin typeface="メイリオ" panose="020B0604030504040204" pitchFamily="50" charset="-128"/>
                <a:ea typeface="メイリオ" panose="020B0604030504040204" pitchFamily="50" charset="-128"/>
              </a:rPr>
              <a:t>サーバーに情報が食べられてしまうという比喩から由来</a:t>
            </a:r>
          </a:p>
        </p:txBody>
      </p:sp>
      <p:pic>
        <p:nvPicPr>
          <p:cNvPr id="6" name="図 5">
            <a:extLst>
              <a:ext uri="{FF2B5EF4-FFF2-40B4-BE49-F238E27FC236}">
                <a16:creationId xmlns:a16="http://schemas.microsoft.com/office/drawing/2014/main" id="{DE5B2F79-14A9-8545-C407-DC11DB25B622}"/>
              </a:ext>
            </a:extLst>
          </p:cNvPr>
          <p:cNvPicPr>
            <a:picLocks noChangeAspect="1"/>
          </p:cNvPicPr>
          <p:nvPr/>
        </p:nvPicPr>
        <p:blipFill>
          <a:blip r:embed="rId3"/>
          <a:stretch>
            <a:fillRect/>
          </a:stretch>
        </p:blipFill>
        <p:spPr>
          <a:xfrm>
            <a:off x="1309410" y="2557625"/>
            <a:ext cx="5052498" cy="2095682"/>
          </a:xfrm>
          <a:prstGeom prst="rect">
            <a:avLst/>
          </a:prstGeom>
        </p:spPr>
      </p:pic>
      <p:sp>
        <p:nvSpPr>
          <p:cNvPr id="7" name="テキスト ボックス 6">
            <a:extLst>
              <a:ext uri="{FF2B5EF4-FFF2-40B4-BE49-F238E27FC236}">
                <a16:creationId xmlns:a16="http://schemas.microsoft.com/office/drawing/2014/main" id="{C86A56B8-4372-64A8-8999-999F05EEBDA5}"/>
              </a:ext>
            </a:extLst>
          </p:cNvPr>
          <p:cNvSpPr txBox="1"/>
          <p:nvPr/>
        </p:nvSpPr>
        <p:spPr>
          <a:xfrm>
            <a:off x="450217" y="736033"/>
            <a:ext cx="11741783" cy="1631216"/>
          </a:xfrm>
          <a:prstGeom prst="rect">
            <a:avLst/>
          </a:prstGeom>
          <a:noFill/>
        </p:spPr>
        <p:txBody>
          <a:bodyPr wrap="square" rtlCol="0">
            <a:spAutoFit/>
          </a:bodyPr>
          <a:lstStyle/>
          <a:p>
            <a:pPr marL="457200" indent="-457200" algn="l">
              <a:buFont typeface="+mj-lt"/>
              <a:buAutoNum type="arabicPeriod"/>
            </a:pPr>
            <a:r>
              <a:rPr kumimoji="1" lang="en-US" altLang="ja-JP" sz="2000" dirty="0">
                <a:latin typeface="メイリオ" panose="020B0604030504040204" pitchFamily="50" charset="-128"/>
                <a:ea typeface="メイリオ" panose="020B0604030504040204" pitchFamily="50" charset="-128"/>
              </a:rPr>
              <a:t>Cookie</a:t>
            </a:r>
            <a:r>
              <a:rPr kumimoji="1" lang="ja-JP" altLang="en-US" sz="2000" dirty="0">
                <a:latin typeface="メイリオ" panose="020B0604030504040204" pitchFamily="50" charset="-128"/>
                <a:ea typeface="メイリオ" panose="020B0604030504040204" pitchFamily="50" charset="-128"/>
              </a:rPr>
              <a:t>とは、</a:t>
            </a:r>
            <a:r>
              <a:rPr kumimoji="1" lang="en-US" altLang="ja-JP" sz="2000" dirty="0">
                <a:latin typeface="メイリオ" panose="020B0604030504040204" pitchFamily="50" charset="-128"/>
                <a:ea typeface="メイリオ" panose="020B0604030504040204" pitchFamily="50" charset="-128"/>
              </a:rPr>
              <a:t>WEB</a:t>
            </a:r>
            <a:r>
              <a:rPr kumimoji="1" lang="ja-JP" altLang="en-US" sz="2000" dirty="0">
                <a:latin typeface="メイリオ" panose="020B0604030504040204" pitchFamily="50" charset="-128"/>
                <a:ea typeface="メイリオ" panose="020B0604030504040204" pitchFamily="50" charset="-128"/>
              </a:rPr>
              <a:t>サイトを閲覧したときに、訪問者が訪れたサイトや入力したデータ、利用環境などの情報が記録されたファイル（仕組み）</a:t>
            </a:r>
          </a:p>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情報を記録することで、ユーザーは２度目にサイトを訪れた際に情報の再入力なしでログインできる</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なので、</a:t>
            </a:r>
            <a:r>
              <a:rPr kumimoji="1" lang="en-US" altLang="ja-JP" sz="2000" dirty="0" err="1">
                <a:latin typeface="メイリオ" panose="020B0604030504040204" pitchFamily="50" charset="-128"/>
                <a:ea typeface="メイリオ" panose="020B0604030504040204" pitchFamily="50" charset="-128"/>
              </a:rPr>
              <a:t>cooke</a:t>
            </a:r>
            <a:r>
              <a:rPr kumimoji="1" lang="ja-JP" altLang="en-US" sz="2000" dirty="0">
                <a:latin typeface="メイリオ" panose="020B0604030504040204" pitchFamily="50" charset="-128"/>
                <a:ea typeface="メイリオ" panose="020B0604030504040204" pitchFamily="50" charset="-128"/>
              </a:rPr>
              <a:t>を承認しないと閲覧できないサイトもある</a:t>
            </a:r>
          </a:p>
        </p:txBody>
      </p:sp>
      <p:pic>
        <p:nvPicPr>
          <p:cNvPr id="9" name="図 8">
            <a:extLst>
              <a:ext uri="{FF2B5EF4-FFF2-40B4-BE49-F238E27FC236}">
                <a16:creationId xmlns:a16="http://schemas.microsoft.com/office/drawing/2014/main" id="{AAF8BA7A-BB6F-EA10-780E-4C2BF462985C}"/>
              </a:ext>
            </a:extLst>
          </p:cNvPr>
          <p:cNvPicPr>
            <a:picLocks noChangeAspect="1"/>
          </p:cNvPicPr>
          <p:nvPr/>
        </p:nvPicPr>
        <p:blipFill>
          <a:blip r:embed="rId4"/>
          <a:stretch>
            <a:fillRect/>
          </a:stretch>
        </p:blipFill>
        <p:spPr>
          <a:xfrm>
            <a:off x="6496456" y="2411642"/>
            <a:ext cx="5006774" cy="2034716"/>
          </a:xfrm>
          <a:prstGeom prst="rect">
            <a:avLst/>
          </a:prstGeom>
        </p:spPr>
      </p:pic>
      <p:pic>
        <p:nvPicPr>
          <p:cNvPr id="1028" name="Picture 4" descr="クッキーのカロリーはどれくらい？カロリーオフレシピもご紹介 | DELISH KITCHEN">
            <a:extLst>
              <a:ext uri="{FF2B5EF4-FFF2-40B4-BE49-F238E27FC236}">
                <a16:creationId xmlns:a16="http://schemas.microsoft.com/office/drawing/2014/main" id="{2EA7E262-3C5C-17EC-810E-0FB8E2E92D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439" y="5016993"/>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DDBB311-903F-20FB-A735-D545EDE3C56D}"/>
              </a:ext>
            </a:extLst>
          </p:cNvPr>
          <p:cNvSpPr txBox="1"/>
          <p:nvPr/>
        </p:nvSpPr>
        <p:spPr>
          <a:xfrm>
            <a:off x="479808" y="4750372"/>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語源は諸説</a:t>
            </a:r>
          </a:p>
        </p:txBody>
      </p:sp>
    </p:spTree>
    <p:extLst>
      <p:ext uri="{BB962C8B-B14F-4D97-AF65-F5344CB8AC3E}">
        <p14:creationId xmlns:p14="http://schemas.microsoft.com/office/powerpoint/2010/main" val="412334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F84636C3-914B-F4A8-B72E-992EBDA2F5CB}"/>
              </a:ext>
            </a:extLst>
          </p:cNvPr>
          <p:cNvPicPr>
            <a:picLocks noChangeAspect="1"/>
          </p:cNvPicPr>
          <p:nvPr/>
        </p:nvPicPr>
        <p:blipFill>
          <a:blip r:embed="rId2"/>
          <a:stretch>
            <a:fillRect/>
          </a:stretch>
        </p:blipFill>
        <p:spPr>
          <a:xfrm>
            <a:off x="7103046" y="2757006"/>
            <a:ext cx="1998661" cy="1004851"/>
          </a:xfrm>
          <a:prstGeom prst="rect">
            <a:avLst/>
          </a:prstGeom>
        </p:spPr>
      </p:pic>
      <p:sp>
        <p:nvSpPr>
          <p:cNvPr id="2" name="テキスト ボックス 1">
            <a:extLst>
              <a:ext uri="{FF2B5EF4-FFF2-40B4-BE49-F238E27FC236}">
                <a16:creationId xmlns:a16="http://schemas.microsoft.com/office/drawing/2014/main" id="{AD638A01-1CB6-B887-6D6B-19A1CB81965E}"/>
              </a:ext>
            </a:extLst>
          </p:cNvPr>
          <p:cNvSpPr txBox="1"/>
          <p:nvPr/>
        </p:nvSpPr>
        <p:spPr>
          <a:xfrm>
            <a:off x="326571" y="115550"/>
            <a:ext cx="9050876"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Selenium : </a:t>
            </a:r>
            <a:r>
              <a:rPr kumimoji="1" lang="ja-JP" altLang="en-US" sz="3200" dirty="0">
                <a:latin typeface="メイリオ" panose="020B0604030504040204" pitchFamily="50" charset="-128"/>
                <a:ea typeface="メイリオ" panose="020B0604030504040204" pitchFamily="50" charset="-128"/>
              </a:rPr>
              <a:t>こうした問題を解決するクローラー</a:t>
            </a:r>
          </a:p>
        </p:txBody>
      </p:sp>
      <p:sp>
        <p:nvSpPr>
          <p:cNvPr id="4" name="テキスト ボックス 3">
            <a:extLst>
              <a:ext uri="{FF2B5EF4-FFF2-40B4-BE49-F238E27FC236}">
                <a16:creationId xmlns:a16="http://schemas.microsoft.com/office/drawing/2014/main" id="{0024DA39-67E4-0990-0F5D-9557569FAFA7}"/>
              </a:ext>
            </a:extLst>
          </p:cNvPr>
          <p:cNvSpPr txBox="1"/>
          <p:nvPr/>
        </p:nvSpPr>
        <p:spPr>
          <a:xfrm>
            <a:off x="369929" y="570972"/>
            <a:ext cx="10903947" cy="830997"/>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http </a:t>
            </a:r>
            <a:r>
              <a:rPr kumimoji="1" lang="ja-JP" altLang="en-US" sz="2400" dirty="0">
                <a:latin typeface="メイリオ" panose="020B0604030504040204" pitchFamily="50" charset="-128"/>
                <a:ea typeface="メイリオ" panose="020B0604030504040204" pitchFamily="50" charset="-128"/>
              </a:rPr>
              <a:t>リクエストはプログラムから直接でなくて、ブラウザから発行させる</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en-US" altLang="ja-JP" sz="2400" dirty="0">
                <a:latin typeface="メイリオ" panose="020B0604030504040204" pitchFamily="50" charset="-128"/>
                <a:ea typeface="メイリオ" panose="020B0604030504040204" pitchFamily="50" charset="-128"/>
              </a:rPr>
              <a:t>Edge*</a:t>
            </a:r>
            <a:r>
              <a:rPr kumimoji="1" lang="ja-JP" altLang="en-US" sz="2400" dirty="0">
                <a:latin typeface="メイリオ" panose="020B0604030504040204" pitchFamily="50" charset="-128"/>
                <a:ea typeface="メイリオ" panose="020B0604030504040204" pitchFamily="50" charset="-128"/>
              </a:rPr>
              <a:t>ブラウザをマウスの代わりにプログラムから操作する</a:t>
            </a:r>
          </a:p>
        </p:txBody>
      </p:sp>
      <p:sp>
        <p:nvSpPr>
          <p:cNvPr id="5" name="フローチャート: 磁気ディスク 4">
            <a:extLst>
              <a:ext uri="{FF2B5EF4-FFF2-40B4-BE49-F238E27FC236}">
                <a16:creationId xmlns:a16="http://schemas.microsoft.com/office/drawing/2014/main" id="{115E2EE0-8ACF-BF35-1401-ECA0E4BAEB88}"/>
              </a:ext>
            </a:extLst>
          </p:cNvPr>
          <p:cNvSpPr/>
          <p:nvPr/>
        </p:nvSpPr>
        <p:spPr>
          <a:xfrm>
            <a:off x="6700177" y="2290342"/>
            <a:ext cx="2677270" cy="1670170"/>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Picture 2" descr="「パソコン イラスト」の画像検索結果">
            <a:extLst>
              <a:ext uri="{FF2B5EF4-FFF2-40B4-BE49-F238E27FC236}">
                <a16:creationId xmlns:a16="http://schemas.microsoft.com/office/drawing/2014/main" id="{BC6F8BEA-C085-01FE-576D-574AB0201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7" y="4901896"/>
            <a:ext cx="2949068" cy="1731194"/>
          </a:xfrm>
          <a:prstGeom prst="rect">
            <a:avLst/>
          </a:prstGeom>
          <a:noFill/>
          <a:extLst>
            <a:ext uri="{909E8E84-426E-40DD-AFC4-6F175D3DCCD1}">
              <a14:hiddenFill xmlns:a14="http://schemas.microsoft.com/office/drawing/2010/main">
                <a:solidFill>
                  <a:srgbClr val="FFFFFF"/>
                </a:solidFill>
              </a14:hiddenFill>
            </a:ext>
          </a:extLst>
        </p:spPr>
      </p:pic>
      <p:sp>
        <p:nvSpPr>
          <p:cNvPr id="12" name="矢印: 右 11">
            <a:extLst>
              <a:ext uri="{FF2B5EF4-FFF2-40B4-BE49-F238E27FC236}">
                <a16:creationId xmlns:a16="http://schemas.microsoft.com/office/drawing/2014/main" id="{E3517182-9743-52EC-3518-021768C9776F}"/>
              </a:ext>
            </a:extLst>
          </p:cNvPr>
          <p:cNvSpPr/>
          <p:nvPr/>
        </p:nvSpPr>
        <p:spPr>
          <a:xfrm>
            <a:off x="3381709" y="2497738"/>
            <a:ext cx="3182397" cy="544617"/>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左 13">
            <a:extLst>
              <a:ext uri="{FF2B5EF4-FFF2-40B4-BE49-F238E27FC236}">
                <a16:creationId xmlns:a16="http://schemas.microsoft.com/office/drawing/2014/main" id="{A37984BC-A84A-9939-D4AA-D1F6873816E1}"/>
              </a:ext>
            </a:extLst>
          </p:cNvPr>
          <p:cNvSpPr/>
          <p:nvPr/>
        </p:nvSpPr>
        <p:spPr>
          <a:xfrm>
            <a:off x="3317078" y="3104524"/>
            <a:ext cx="2949068" cy="544617"/>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DBBAF06-0060-5288-0A52-7DD6C4606EC9}"/>
              </a:ext>
            </a:extLst>
          </p:cNvPr>
          <p:cNvSpPr txBox="1"/>
          <p:nvPr/>
        </p:nvSpPr>
        <p:spPr>
          <a:xfrm>
            <a:off x="3588268" y="2163260"/>
            <a:ext cx="2769280"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a:t>
            </a:r>
          </a:p>
        </p:txBody>
      </p:sp>
      <p:sp>
        <p:nvSpPr>
          <p:cNvPr id="16" name="テキスト ボックス 15">
            <a:extLst>
              <a:ext uri="{FF2B5EF4-FFF2-40B4-BE49-F238E27FC236}">
                <a16:creationId xmlns:a16="http://schemas.microsoft.com/office/drawing/2014/main" id="{3025C3A8-8583-A583-CCCC-CAA0D8412F45}"/>
              </a:ext>
            </a:extLst>
          </p:cNvPr>
          <p:cNvSpPr txBox="1"/>
          <p:nvPr/>
        </p:nvSpPr>
        <p:spPr>
          <a:xfrm>
            <a:off x="4007002" y="3571188"/>
            <a:ext cx="3250925"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a:t>
            </a:r>
          </a:p>
        </p:txBody>
      </p:sp>
      <p:pic>
        <p:nvPicPr>
          <p:cNvPr id="17" name="Picture 2" descr="「パソコン イラスト」の画像検索結果">
            <a:extLst>
              <a:ext uri="{FF2B5EF4-FFF2-40B4-BE49-F238E27FC236}">
                <a16:creationId xmlns:a16="http://schemas.microsoft.com/office/drawing/2014/main" id="{F7B0A122-886E-946C-6EA8-DF137D087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461" y="2380923"/>
            <a:ext cx="2302259" cy="1351497"/>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69CC641D-868C-1071-6CFA-6F0D7EBA3406}"/>
              </a:ext>
            </a:extLst>
          </p:cNvPr>
          <p:cNvSpPr txBox="1"/>
          <p:nvPr/>
        </p:nvSpPr>
        <p:spPr>
          <a:xfrm>
            <a:off x="1506537" y="2615014"/>
            <a:ext cx="1226105"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Python</a:t>
            </a:r>
          </a:p>
          <a:p>
            <a:pPr algn="l"/>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urllib</a:t>
            </a:r>
            <a:endParaRPr kumimoji="1" lang="ja-JP" altLang="en-US" sz="2400" dirty="0">
              <a:latin typeface="メイリオ" panose="020B0604030504040204" pitchFamily="50" charset="-128"/>
              <a:ea typeface="メイリオ" panose="020B0604030504040204" pitchFamily="50" charset="-128"/>
            </a:endParaRPr>
          </a:p>
        </p:txBody>
      </p:sp>
      <p:pic>
        <p:nvPicPr>
          <p:cNvPr id="24" name="図 23">
            <a:extLst>
              <a:ext uri="{FF2B5EF4-FFF2-40B4-BE49-F238E27FC236}">
                <a16:creationId xmlns:a16="http://schemas.microsoft.com/office/drawing/2014/main" id="{028F2875-D515-5432-D6D1-38842B4C5D46}"/>
              </a:ext>
            </a:extLst>
          </p:cNvPr>
          <p:cNvPicPr>
            <a:picLocks noChangeAspect="1"/>
          </p:cNvPicPr>
          <p:nvPr/>
        </p:nvPicPr>
        <p:blipFill>
          <a:blip r:embed="rId2"/>
          <a:stretch>
            <a:fillRect/>
          </a:stretch>
        </p:blipFill>
        <p:spPr>
          <a:xfrm>
            <a:off x="7292485" y="5320028"/>
            <a:ext cx="1998661" cy="1004851"/>
          </a:xfrm>
          <a:prstGeom prst="rect">
            <a:avLst/>
          </a:prstGeom>
        </p:spPr>
      </p:pic>
      <p:sp>
        <p:nvSpPr>
          <p:cNvPr id="25" name="フローチャート: 磁気ディスク 24">
            <a:extLst>
              <a:ext uri="{FF2B5EF4-FFF2-40B4-BE49-F238E27FC236}">
                <a16:creationId xmlns:a16="http://schemas.microsoft.com/office/drawing/2014/main" id="{EBB8A989-FAA0-E82B-B1D5-99EC47C1948A}"/>
              </a:ext>
            </a:extLst>
          </p:cNvPr>
          <p:cNvSpPr/>
          <p:nvPr/>
        </p:nvSpPr>
        <p:spPr>
          <a:xfrm>
            <a:off x="6889616" y="4853364"/>
            <a:ext cx="2677270" cy="1670170"/>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51E51CC0-385F-D951-4A99-BC289B3E1E4A}"/>
              </a:ext>
            </a:extLst>
          </p:cNvPr>
          <p:cNvSpPr/>
          <p:nvPr/>
        </p:nvSpPr>
        <p:spPr>
          <a:xfrm>
            <a:off x="3571148" y="5060760"/>
            <a:ext cx="3182397" cy="544617"/>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 26">
            <a:extLst>
              <a:ext uri="{FF2B5EF4-FFF2-40B4-BE49-F238E27FC236}">
                <a16:creationId xmlns:a16="http://schemas.microsoft.com/office/drawing/2014/main" id="{FE41AC57-219D-76E6-A0B2-32CD55054E5D}"/>
              </a:ext>
            </a:extLst>
          </p:cNvPr>
          <p:cNvSpPr/>
          <p:nvPr/>
        </p:nvSpPr>
        <p:spPr>
          <a:xfrm>
            <a:off x="3506517" y="5667546"/>
            <a:ext cx="2949068" cy="544617"/>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00177FFD-B814-6DD0-1152-5E0187994851}"/>
              </a:ext>
            </a:extLst>
          </p:cNvPr>
          <p:cNvSpPr txBox="1"/>
          <p:nvPr/>
        </p:nvSpPr>
        <p:spPr>
          <a:xfrm>
            <a:off x="3777707" y="4726282"/>
            <a:ext cx="2769280"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a:t>
            </a:r>
          </a:p>
        </p:txBody>
      </p:sp>
      <p:sp>
        <p:nvSpPr>
          <p:cNvPr id="29" name="テキスト ボックス 28">
            <a:extLst>
              <a:ext uri="{FF2B5EF4-FFF2-40B4-BE49-F238E27FC236}">
                <a16:creationId xmlns:a16="http://schemas.microsoft.com/office/drawing/2014/main" id="{02FD541C-26B4-F423-2699-A23D728F40A8}"/>
              </a:ext>
            </a:extLst>
          </p:cNvPr>
          <p:cNvSpPr txBox="1"/>
          <p:nvPr/>
        </p:nvSpPr>
        <p:spPr>
          <a:xfrm>
            <a:off x="4196441" y="6134210"/>
            <a:ext cx="3250925"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a:t>
            </a:r>
          </a:p>
        </p:txBody>
      </p:sp>
      <p:pic>
        <p:nvPicPr>
          <p:cNvPr id="35" name="図 34">
            <a:extLst>
              <a:ext uri="{FF2B5EF4-FFF2-40B4-BE49-F238E27FC236}">
                <a16:creationId xmlns:a16="http://schemas.microsoft.com/office/drawing/2014/main" id="{95D3D74E-3531-C302-8FA2-BF8A095D8E3A}"/>
              </a:ext>
            </a:extLst>
          </p:cNvPr>
          <p:cNvPicPr>
            <a:picLocks noChangeAspect="1"/>
          </p:cNvPicPr>
          <p:nvPr/>
        </p:nvPicPr>
        <p:blipFill>
          <a:blip r:embed="rId4"/>
          <a:stretch>
            <a:fillRect/>
          </a:stretch>
        </p:blipFill>
        <p:spPr>
          <a:xfrm>
            <a:off x="1192880" y="5373560"/>
            <a:ext cx="1764141" cy="951319"/>
          </a:xfrm>
          <a:prstGeom prst="rect">
            <a:avLst/>
          </a:prstGeom>
        </p:spPr>
      </p:pic>
      <p:pic>
        <p:nvPicPr>
          <p:cNvPr id="2050" name="Picture 2" descr="クリック イラスト【クリックマーク】 | 商用フリー(無料)のイラスト素材なら「イラストマンション」">
            <a:extLst>
              <a:ext uri="{FF2B5EF4-FFF2-40B4-BE49-F238E27FC236}">
                <a16:creationId xmlns:a16="http://schemas.microsoft.com/office/drawing/2014/main" id="{57E589F3-A472-E4BC-7FBB-BFFFAD7DD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636" y="5605377"/>
            <a:ext cx="1278294" cy="127829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69BC45BB-E275-2351-02AE-7F88837AB6B3}"/>
              </a:ext>
            </a:extLst>
          </p:cNvPr>
          <p:cNvSpPr txBox="1"/>
          <p:nvPr/>
        </p:nvSpPr>
        <p:spPr>
          <a:xfrm>
            <a:off x="307998" y="1752904"/>
            <a:ext cx="7251729"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urllib</a:t>
            </a:r>
            <a:r>
              <a:rPr kumimoji="1" lang="en-US" altLang="ja-JP" sz="2400" dirty="0">
                <a:latin typeface="メイリオ" panose="020B0604030504040204" pitchFamily="50" charset="-128"/>
                <a:ea typeface="メイリオ" panose="020B0604030504040204" pitchFamily="50" charset="-128"/>
              </a:rPr>
              <a:t> : http </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a:latin typeface="メイリオ" panose="020B0604030504040204" pitchFamily="50" charset="-128"/>
                <a:ea typeface="メイリオ" panose="020B0604030504040204" pitchFamily="50" charset="-128"/>
              </a:rPr>
              <a:t>python</a:t>
            </a:r>
            <a:r>
              <a:rPr kumimoji="1" lang="ja-JP" altLang="en-US" sz="2400" dirty="0">
                <a:latin typeface="メイリオ" panose="020B0604030504040204" pitchFamily="50" charset="-128"/>
                <a:ea typeface="メイリオ" panose="020B0604030504040204" pitchFamily="50" charset="-128"/>
              </a:rPr>
              <a:t>プログラムで直接やりとり</a:t>
            </a:r>
          </a:p>
        </p:txBody>
      </p:sp>
      <p:sp>
        <p:nvSpPr>
          <p:cNvPr id="37" name="テキスト ボックス 36">
            <a:extLst>
              <a:ext uri="{FF2B5EF4-FFF2-40B4-BE49-F238E27FC236}">
                <a16:creationId xmlns:a16="http://schemas.microsoft.com/office/drawing/2014/main" id="{CACC68EC-8C54-FD13-E7C2-463DD66B940D}"/>
              </a:ext>
            </a:extLst>
          </p:cNvPr>
          <p:cNvSpPr txBox="1"/>
          <p:nvPr/>
        </p:nvSpPr>
        <p:spPr>
          <a:xfrm>
            <a:off x="307998" y="4224381"/>
            <a:ext cx="1147243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Selenium : </a:t>
            </a:r>
            <a:r>
              <a:rPr kumimoji="1" lang="ja-JP" altLang="en-US" sz="2400" dirty="0">
                <a:latin typeface="メイリオ" panose="020B0604030504040204" pitchFamily="50" charset="-128"/>
                <a:ea typeface="メイリオ" panose="020B0604030504040204" pitchFamily="50" charset="-128"/>
              </a:rPr>
              <a:t>人がマウスクリックするかわりに</a:t>
            </a:r>
            <a:r>
              <a:rPr kumimoji="1" lang="en-US" altLang="ja-JP" sz="2400" dirty="0">
                <a:latin typeface="メイリオ" panose="020B0604030504040204" pitchFamily="50" charset="-128"/>
                <a:ea typeface="メイリオ" panose="020B0604030504040204" pitchFamily="50" charset="-128"/>
              </a:rPr>
              <a:t>python</a:t>
            </a:r>
            <a:r>
              <a:rPr kumimoji="1" lang="ja-JP" altLang="en-US" sz="2400" dirty="0">
                <a:latin typeface="メイリオ" panose="020B0604030504040204" pitchFamily="50" charset="-128"/>
                <a:ea typeface="メイリオ" panose="020B0604030504040204" pitchFamily="50" charset="-128"/>
              </a:rPr>
              <a:t>プログラムでクリックする</a:t>
            </a:r>
          </a:p>
        </p:txBody>
      </p:sp>
      <p:sp>
        <p:nvSpPr>
          <p:cNvPr id="38" name="テキスト ボックス 37">
            <a:extLst>
              <a:ext uri="{FF2B5EF4-FFF2-40B4-BE49-F238E27FC236}">
                <a16:creationId xmlns:a16="http://schemas.microsoft.com/office/drawing/2014/main" id="{B367CC3A-243E-61A0-9A1E-209E9B04978F}"/>
              </a:ext>
            </a:extLst>
          </p:cNvPr>
          <p:cNvSpPr txBox="1"/>
          <p:nvPr/>
        </p:nvSpPr>
        <p:spPr>
          <a:xfrm>
            <a:off x="788878" y="1317108"/>
            <a:ext cx="3868367"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 Edge</a:t>
            </a:r>
            <a:r>
              <a:rPr kumimoji="1" lang="ja-JP" altLang="en-US" sz="2000" dirty="0">
                <a:latin typeface="メイリオ" panose="020B0604030504040204" pitchFamily="50" charset="-128"/>
                <a:ea typeface="メイリオ" panose="020B0604030504040204" pitchFamily="50" charset="-128"/>
              </a:rPr>
              <a:t>以外のブラウザにも対応</a:t>
            </a:r>
          </a:p>
        </p:txBody>
      </p:sp>
    </p:spTree>
    <p:extLst>
      <p:ext uri="{BB962C8B-B14F-4D97-AF65-F5344CB8AC3E}">
        <p14:creationId xmlns:p14="http://schemas.microsoft.com/office/powerpoint/2010/main" val="73529322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39656</TotalTime>
  <Words>2229</Words>
  <Application>Microsoft Office PowerPoint</Application>
  <PresentationFormat>ワイド画面</PresentationFormat>
  <Paragraphs>235</Paragraphs>
  <Slides>30</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vt:i4>
      </vt:variant>
    </vt:vector>
  </HeadingPairs>
  <TitlesOfParts>
    <vt:vector size="37" baseType="lpstr">
      <vt:lpstr>メイリオ</vt:lpstr>
      <vt:lpstr>游ゴシック</vt:lpstr>
      <vt:lpstr>Arial</vt:lpstr>
      <vt:lpstr>Calibri</vt:lpstr>
      <vt:lpstr>Calibri Light</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Uhokuto</dc:creator>
  <cp:lastModifiedBy>Hiroshi Uehara</cp:lastModifiedBy>
  <cp:revision>323</cp:revision>
  <dcterms:created xsi:type="dcterms:W3CDTF">2020-10-25T01:03:34Z</dcterms:created>
  <dcterms:modified xsi:type="dcterms:W3CDTF">2024-02-22T15:41:59Z</dcterms:modified>
</cp:coreProperties>
</file>